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76" r:id="rId4"/>
    <p:sldId id="263" r:id="rId5"/>
    <p:sldId id="262" r:id="rId6"/>
    <p:sldId id="264" r:id="rId7"/>
    <p:sldId id="268" r:id="rId8"/>
    <p:sldId id="261" r:id="rId9"/>
    <p:sldId id="269" r:id="rId10"/>
    <p:sldId id="265" r:id="rId11"/>
    <p:sldId id="266" r:id="rId12"/>
    <p:sldId id="270" r:id="rId13"/>
    <p:sldId id="271" r:id="rId14"/>
    <p:sldId id="272" r:id="rId15"/>
    <p:sldId id="273" r:id="rId16"/>
    <p:sldId id="267" r:id="rId17"/>
    <p:sldId id="275" r:id="rId18"/>
    <p:sldId id="260" r:id="rId19"/>
    <p:sldId id="257" r:id="rId20"/>
  </p:sldIdLst>
  <p:sldSz cx="12192000" cy="6858000"/>
  <p:notesSz cx="7315200" cy="12344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22" roundtripDataSignature="AMtx7mh/3lfk4nUF5VJoNZmStbqPSS/f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7A7"/>
    <a:srgbClr val="FF3B3B"/>
    <a:srgbClr val="C80000"/>
    <a:srgbClr val="FFBA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67" autoAdjust="0"/>
  </p:normalViewPr>
  <p:slideViewPr>
    <p:cSldViewPr snapToGrid="0">
      <p:cViewPr varScale="1">
        <p:scale>
          <a:sx n="102" d="100"/>
          <a:sy n="102" d="100"/>
        </p:scale>
        <p:origin x="83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589" tIns="96589" rIns="96589" bIns="96589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9564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37200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3078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84611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937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44506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32115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887172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9720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6179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7961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6818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2314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4332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0524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731522" y="5863593"/>
            <a:ext cx="5852160" cy="5554980"/>
          </a:xfrm>
          <a:prstGeom prst="rect">
            <a:avLst/>
          </a:prstGeom>
        </p:spPr>
        <p:txBody>
          <a:bodyPr spcFirstLastPara="1" wrap="square" lIns="96589" tIns="96589" rIns="96589" bIns="9658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55613" y="927100"/>
            <a:ext cx="8226426" cy="462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9591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arxiv.org/abs/1609.05807" TargetMode="External"/><Relationship Id="rId3" Type="http://schemas.openxmlformats.org/officeDocument/2006/relationships/image" Target="../media/image4.jpg"/><Relationship Id="rId7" Type="http://schemas.openxmlformats.org/officeDocument/2006/relationships/hyperlink" Target="https://dam-prod.media.mit.edu/x/2018/02/05/buolamwini-ms-17_WtMjoGY.pdf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iethics.princeton.edu/case-studies/case-study-pdfs/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ec.europa.eu/digital-single-market/en/news/ethics-guidelines-trustworthy-ai" TargetMode="External"/><Relationship Id="rId10" Type="http://schemas.openxmlformats.org/officeDocument/2006/relationships/hyperlink" Target="https://www.ncmedicaljournal.com/content/80/4/219" TargetMode="External"/><Relationship Id="rId4" Type="http://schemas.openxmlformats.org/officeDocument/2006/relationships/hyperlink" Target="https://dl.acm.org/doi/10.1145/3287560.3287598" TargetMode="External"/><Relationship Id="rId9" Type="http://schemas.openxmlformats.org/officeDocument/2006/relationships/hyperlink" Target="https://www.mckinsey.com/~/media/McKinsey/Featured%20Insights/Artificial%20Intelligence/Tackling%20bias%20in%20artificial%20intelligence%20and%20in%20humans/MGI-Tackling-bias-in-AI-June-2019.ash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hague@alum.mit.edu" TargetMode="External"/><Relationship Id="rId5" Type="http://schemas.openxmlformats.org/officeDocument/2006/relationships/hyperlink" Target="mailto:dhague@uncc.edu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Beyond Bias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What Happens After We Know (And Disclose?) </a:t>
            </a:r>
            <a:br>
              <a:rPr lang="en-US" sz="32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the Biases in our AI Models</a:t>
            </a:r>
            <a:endParaRPr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3999" y="3965956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Douglas Hague (SDM ‘99)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Executive Director: School of Data Science at UNC Charlotte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MIT SDM Seminar Series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April 14</a:t>
            </a:r>
            <a:r>
              <a:rPr lang="en-US" b="1" baseline="30000" dirty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, 2020</a:t>
            </a:r>
            <a:endParaRPr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BFE8E5BB-A7D9-4F64-898A-4C078C630C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B84998-F3E1-4CE4-B60A-C1BDA8A0127D}"/>
              </a:ext>
            </a:extLst>
          </p:cNvPr>
          <p:cNvSpPr/>
          <p:nvPr/>
        </p:nvSpPr>
        <p:spPr>
          <a:xfrm>
            <a:off x="0" y="1026942"/>
            <a:ext cx="12185527" cy="5641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838200" y="2555050"/>
            <a:ext cx="10515600" cy="2535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177800" indent="0">
              <a:lnSpc>
                <a:spcPct val="120000"/>
              </a:lnSpc>
              <a:spcBef>
                <a:spcPts val="0"/>
              </a:spcBef>
              <a:buSzPts val="2800"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Offer in seconds!  But wait, I just got fined for bias!?</a:t>
            </a:r>
          </a:p>
          <a:p>
            <a:pPr marL="1092200" lvl="1" indent="-457200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Humans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accept/decline offer</a:t>
            </a:r>
          </a:p>
          <a:p>
            <a:pPr marL="1549400" lvl="2" indent="-457200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Reject inference</a:t>
            </a:r>
          </a:p>
          <a:p>
            <a:pPr marL="1549400" lvl="2" indent="-457200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Differential information for select groups</a:t>
            </a:r>
          </a:p>
          <a:p>
            <a:pPr marL="1549400" lvl="2" indent="-457200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Cultural acceptance of debt</a:t>
            </a:r>
          </a:p>
          <a:p>
            <a:pPr marL="1092200" lvl="1" indent="-457200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Time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is unstoppable</a:t>
            </a:r>
          </a:p>
          <a:p>
            <a:pPr marL="1549400" lvl="2" indent="-457200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Economic conditions change</a:t>
            </a:r>
          </a:p>
          <a:p>
            <a:pPr marL="1549400" lvl="2" indent="-457200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Individual and group behaviors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migrate</a:t>
            </a:r>
          </a:p>
          <a:p>
            <a:pPr marL="1549400" lvl="2" indent="-457200">
              <a:spcBef>
                <a:spcPts val="0"/>
              </a:spcBef>
              <a:buSzPts val="2800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1092200" lvl="1" indent="-457200">
              <a:spcBef>
                <a:spcPts val="0"/>
              </a:spcBef>
              <a:buSzPts val="2800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2A9E759-31B5-4126-9A9D-1BBD591004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  <p:sp>
        <p:nvSpPr>
          <p:cNvPr id="7" name="Google Shape;94;p2">
            <a:extLst>
              <a:ext uri="{FF2B5EF4-FFF2-40B4-BE49-F238E27FC236}">
                <a16:creationId xmlns:a16="http://schemas.microsoft.com/office/drawing/2014/main" id="{69658097-4235-4419-8250-1A3D55337FD1}"/>
              </a:ext>
            </a:extLst>
          </p:cNvPr>
          <p:cNvSpPr txBox="1"/>
          <p:nvPr/>
        </p:nvSpPr>
        <p:spPr>
          <a:xfrm>
            <a:off x="1913205" y="99413"/>
            <a:ext cx="9447067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Framing Use Case: Autonomous Credit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3F83F12-5F78-425F-9F2E-9071261CC57C}"/>
              </a:ext>
            </a:extLst>
          </p:cNvPr>
          <p:cNvGrpSpPr/>
          <p:nvPr/>
        </p:nvGrpSpPr>
        <p:grpSpPr>
          <a:xfrm>
            <a:off x="838200" y="1321144"/>
            <a:ext cx="6561406" cy="1682614"/>
            <a:chOff x="838200" y="2986148"/>
            <a:chExt cx="6561406" cy="168261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2A83403-026F-4B65-88FD-6A9CA16BF7C0}"/>
                </a:ext>
              </a:extLst>
            </p:cNvPr>
            <p:cNvSpPr/>
            <p:nvPr/>
          </p:nvSpPr>
          <p:spPr>
            <a:xfrm>
              <a:off x="838200" y="2986148"/>
              <a:ext cx="1490908" cy="88570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>
                      <a:lumMod val="50000"/>
                    </a:schemeClr>
                  </a:solidFill>
                </a:rPr>
                <a:t>Credit Bureau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EEA8113-76C0-479B-940A-085AEEB027F5}"/>
                </a:ext>
              </a:extLst>
            </p:cNvPr>
            <p:cNvSpPr/>
            <p:nvPr/>
          </p:nvSpPr>
          <p:spPr>
            <a:xfrm>
              <a:off x="2872514" y="2986148"/>
              <a:ext cx="1490908" cy="88570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bg1">
                      <a:lumMod val="50000"/>
                    </a:schemeClr>
                  </a:solidFill>
                </a:rPr>
                <a:t>ETL and Blending Data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1D35461-947D-4025-BFE4-A3814C54FE2E}"/>
                </a:ext>
              </a:extLst>
            </p:cNvPr>
            <p:cNvSpPr/>
            <p:nvPr/>
          </p:nvSpPr>
          <p:spPr>
            <a:xfrm>
              <a:off x="4906828" y="2986148"/>
              <a:ext cx="1490908" cy="88570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i="1" dirty="0">
                  <a:solidFill>
                    <a:schemeClr val="accent1">
                      <a:lumMod val="75000"/>
                    </a:schemeClr>
                  </a:solidFill>
                </a:rPr>
                <a:t>Offer Credit?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CFBC9239-33DC-44EC-BDBF-BFFF87C9151E}"/>
                </a:ext>
              </a:extLst>
            </p:cNvPr>
            <p:cNvCxnSpPr>
              <a:endCxn id="11" idx="1"/>
            </p:cNvCxnSpPr>
            <p:nvPr/>
          </p:nvCxnSpPr>
          <p:spPr>
            <a:xfrm>
              <a:off x="2329108" y="3429000"/>
              <a:ext cx="5434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BD9CC833-7914-4CF3-BFE0-F85A08D1B9FB}"/>
                </a:ext>
              </a:extLst>
            </p:cNvPr>
            <p:cNvCxnSpPr/>
            <p:nvPr/>
          </p:nvCxnSpPr>
          <p:spPr>
            <a:xfrm>
              <a:off x="4363422" y="3432517"/>
              <a:ext cx="5434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DB06B19-BA92-4821-8C06-60173A760B81}"/>
                </a:ext>
              </a:extLst>
            </p:cNvPr>
            <p:cNvSpPr/>
            <p:nvPr/>
          </p:nvSpPr>
          <p:spPr>
            <a:xfrm>
              <a:off x="6161821" y="3777203"/>
              <a:ext cx="443718" cy="45016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>
                      <a:lumMod val="75000"/>
                    </a:schemeClr>
                  </a:solidFill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E6D696B-3AD0-449B-881A-A393520D0502}"/>
                </a:ext>
              </a:extLst>
            </p:cNvPr>
            <p:cNvSpPr txBox="1"/>
            <p:nvPr/>
          </p:nvSpPr>
          <p:spPr>
            <a:xfrm>
              <a:off x="5008098" y="4360985"/>
              <a:ext cx="23915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B4439E6-DFF0-4F77-8873-523B873CEC7B}"/>
              </a:ext>
            </a:extLst>
          </p:cNvPr>
          <p:cNvGrpSpPr/>
          <p:nvPr/>
        </p:nvGrpSpPr>
        <p:grpSpPr>
          <a:xfrm>
            <a:off x="6397736" y="1321144"/>
            <a:ext cx="4290486" cy="1241221"/>
            <a:chOff x="6397736" y="2986148"/>
            <a:chExt cx="4290486" cy="124122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BBFB218-030E-4A08-99C5-CEF788A78128}"/>
                </a:ext>
              </a:extLst>
            </p:cNvPr>
            <p:cNvSpPr/>
            <p:nvPr/>
          </p:nvSpPr>
          <p:spPr>
            <a:xfrm>
              <a:off x="6941142" y="2986148"/>
              <a:ext cx="1490908" cy="88570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chemeClr val="bg1">
                      <a:lumMod val="50000"/>
                    </a:schemeClr>
                  </a:solidFill>
                </a:rPr>
                <a:t>Accept Offer?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5C2C454-09A5-4BA2-B74E-30705CD2254E}"/>
                </a:ext>
              </a:extLst>
            </p:cNvPr>
            <p:cNvSpPr/>
            <p:nvPr/>
          </p:nvSpPr>
          <p:spPr>
            <a:xfrm>
              <a:off x="8975455" y="2986148"/>
              <a:ext cx="1490908" cy="88570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chemeClr val="accent1">
                      <a:lumMod val="75000"/>
                    </a:schemeClr>
                  </a:solidFill>
                </a:rPr>
                <a:t>Outcome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AE084DB8-22DD-4626-9A4A-612400E18077}"/>
                </a:ext>
              </a:extLst>
            </p:cNvPr>
            <p:cNvCxnSpPr/>
            <p:nvPr/>
          </p:nvCxnSpPr>
          <p:spPr>
            <a:xfrm>
              <a:off x="8432049" y="3429000"/>
              <a:ext cx="5434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A759352-7E1B-4019-AD18-318815149C5C}"/>
                </a:ext>
              </a:extLst>
            </p:cNvPr>
            <p:cNvCxnSpPr/>
            <p:nvPr/>
          </p:nvCxnSpPr>
          <p:spPr>
            <a:xfrm>
              <a:off x="6397736" y="3429000"/>
              <a:ext cx="5434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0D1C256-949B-44D5-B684-F9EEAE35DC39}"/>
                </a:ext>
              </a:extLst>
            </p:cNvPr>
            <p:cNvSpPr/>
            <p:nvPr/>
          </p:nvSpPr>
          <p:spPr>
            <a:xfrm>
              <a:off x="10244504" y="3777203"/>
              <a:ext cx="443718" cy="45016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>
                      <a:lumMod val="75000"/>
                    </a:schemeClr>
                  </a:solidFill>
                </a:rPr>
                <a:t>2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F8C9A8A-77E4-4417-871E-3C14820E05C3}"/>
              </a:ext>
            </a:extLst>
          </p:cNvPr>
          <p:cNvGrpSpPr/>
          <p:nvPr/>
        </p:nvGrpSpPr>
        <p:grpSpPr>
          <a:xfrm>
            <a:off x="1203647" y="5254743"/>
            <a:ext cx="6652727" cy="954107"/>
            <a:chOff x="1203647" y="5254743"/>
            <a:chExt cx="6652727" cy="954107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39D485D-ACC9-439F-9451-6E6BE82C5494}"/>
                </a:ext>
              </a:extLst>
            </p:cNvPr>
            <p:cNvSpPr txBox="1"/>
            <p:nvPr/>
          </p:nvSpPr>
          <p:spPr>
            <a:xfrm>
              <a:off x="1203647" y="5254743"/>
              <a:ext cx="665272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7800">
                <a:buSzPts val="2800"/>
              </a:pPr>
              <a:r>
                <a:rPr lang="en-US" sz="1800" dirty="0">
                  <a:solidFill>
                    <a:schemeClr val="bg1">
                      <a:lumMod val="50000"/>
                    </a:schemeClr>
                  </a:solidFill>
                </a:rPr>
                <a:t>2008 Financial Crisis      </a:t>
              </a:r>
              <a:r>
                <a:rPr lang="en-US" sz="1800" dirty="0">
                  <a:solidFill>
                    <a:schemeClr val="accent1">
                      <a:lumMod val="75000"/>
                    </a:schemeClr>
                  </a:solidFill>
                </a:rPr>
                <a:t>Model Risk Management</a:t>
              </a:r>
            </a:p>
            <a:p>
              <a:pPr marL="177800">
                <a:buSzPts val="2800"/>
              </a:pPr>
              <a:r>
                <a:rPr lang="en-US" sz="2000" i="1" dirty="0">
                  <a:solidFill>
                    <a:schemeClr val="bg1">
                      <a:lumMod val="50000"/>
                    </a:schemeClr>
                  </a:solidFill>
                </a:rPr>
                <a:t>	</a:t>
              </a:r>
              <a:r>
                <a:rPr lang="en-US" i="1" dirty="0">
                  <a:solidFill>
                    <a:schemeClr val="bg1">
                      <a:lumMod val="50000"/>
                    </a:schemeClr>
                  </a:solidFill>
                </a:rPr>
                <a:t>Fairness is emerging topic in MRM</a:t>
              </a:r>
              <a:endParaRPr lang="en-US" sz="2000" i="1" dirty="0">
                <a:solidFill>
                  <a:schemeClr val="bg1">
                    <a:lumMod val="50000"/>
                  </a:schemeClr>
                </a:solidFill>
              </a:endParaRPr>
            </a:p>
            <a:p>
              <a:endParaRPr lang="en-US" sz="1800" dirty="0"/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C14877C8-45BF-4E5D-BD42-EF1B95CBAEAC}"/>
                </a:ext>
              </a:extLst>
            </p:cNvPr>
            <p:cNvCxnSpPr/>
            <p:nvPr/>
          </p:nvCxnSpPr>
          <p:spPr>
            <a:xfrm>
              <a:off x="3685032" y="5458968"/>
              <a:ext cx="274320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7871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B84998-F3E1-4CE4-B60A-C1BDA8A0127D}"/>
              </a:ext>
            </a:extLst>
          </p:cNvPr>
          <p:cNvSpPr/>
          <p:nvPr/>
        </p:nvSpPr>
        <p:spPr>
          <a:xfrm>
            <a:off x="0" y="1026942"/>
            <a:ext cx="12185527" cy="5641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31DEC65-4A62-4E87-82E3-8EE22A6CFF75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72199" y="1856232"/>
            <a:ext cx="5719575" cy="4333431"/>
          </a:xfrm>
        </p:spPr>
        <p:txBody>
          <a:bodyPr>
            <a:normAutofit/>
          </a:bodyPr>
          <a:lstStyle/>
          <a:p>
            <a:pPr marL="635000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Improvement in outcomes!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977900" lvl="1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Exogenous variables to model</a:t>
            </a:r>
          </a:p>
          <a:p>
            <a:pPr marL="977900" lvl="1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Changing dynamics of system</a:t>
            </a:r>
          </a:p>
          <a:p>
            <a:pPr marL="635000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Reintroduction of bias?</a:t>
            </a:r>
          </a:p>
          <a:p>
            <a:pPr marL="977900" lvl="1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Mental models often include powerful but biased variables</a:t>
            </a:r>
          </a:p>
          <a:p>
            <a:pPr marL="977900" lvl="1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Unconscious bias creeps back in</a:t>
            </a:r>
          </a:p>
          <a:p>
            <a:pPr marL="1092200" lvl="1" indent="-457200">
              <a:spcBef>
                <a:spcPts val="0"/>
              </a:spcBef>
              <a:buSzPts val="2800"/>
            </a:pPr>
            <a:endParaRPr lang="en-US" dirty="0"/>
          </a:p>
          <a:p>
            <a:pPr marL="177800" indent="0">
              <a:spcBef>
                <a:spcPts val="0"/>
              </a:spcBef>
              <a:buSzPts val="2800"/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Measurement of outcomes</a:t>
            </a:r>
          </a:p>
          <a:p>
            <a:pPr marL="457200" lvl="1" indent="0">
              <a:spcBef>
                <a:spcPts val="0"/>
              </a:spcBef>
              <a:buSzPts val="2800"/>
              <a:buNone/>
              <a:tabLst>
                <a:tab pos="457200" algn="l"/>
              </a:tabLst>
            </a:pP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Before AND after human decisions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2A9E759-31B5-4126-9A9D-1BBD591004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  <p:sp>
        <p:nvSpPr>
          <p:cNvPr id="7" name="Google Shape;94;p2">
            <a:extLst>
              <a:ext uri="{FF2B5EF4-FFF2-40B4-BE49-F238E27FC236}">
                <a16:creationId xmlns:a16="http://schemas.microsoft.com/office/drawing/2014/main" id="{69658097-4235-4419-8250-1A3D55337FD1}"/>
              </a:ext>
            </a:extLst>
          </p:cNvPr>
          <p:cNvSpPr txBox="1"/>
          <p:nvPr/>
        </p:nvSpPr>
        <p:spPr>
          <a:xfrm>
            <a:off x="1913205" y="99413"/>
            <a:ext cx="9447067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Framing Human in the Loop Systems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2B0DF6-DB7B-4EE9-9043-9F6B08064A45}"/>
              </a:ext>
            </a:extLst>
          </p:cNvPr>
          <p:cNvSpPr/>
          <p:nvPr/>
        </p:nvSpPr>
        <p:spPr>
          <a:xfrm>
            <a:off x="1321651" y="2302498"/>
            <a:ext cx="4292827" cy="31422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70F379-98DA-4AAA-A65F-B89D73929E52}"/>
              </a:ext>
            </a:extLst>
          </p:cNvPr>
          <p:cNvSpPr txBox="1"/>
          <p:nvPr/>
        </p:nvSpPr>
        <p:spPr>
          <a:xfrm>
            <a:off x="2618061" y="5538548"/>
            <a:ext cx="2194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False Positives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AC6804-A419-4B8B-82A1-FFB9F03EA307}"/>
              </a:ext>
            </a:extLst>
          </p:cNvPr>
          <p:cNvSpPr txBox="1"/>
          <p:nvPr/>
        </p:nvSpPr>
        <p:spPr>
          <a:xfrm rot="16200000">
            <a:off x="189048" y="3499723"/>
            <a:ext cx="16234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True Positives</a:t>
            </a:r>
          </a:p>
        </p:txBody>
      </p:sp>
      <p:sp>
        <p:nvSpPr>
          <p:cNvPr id="18" name="Google Shape;99;p3">
            <a:extLst>
              <a:ext uri="{FF2B5EF4-FFF2-40B4-BE49-F238E27FC236}">
                <a16:creationId xmlns:a16="http://schemas.microsoft.com/office/drawing/2014/main" id="{D750A465-C35F-401F-9939-85C58F2DF2F4}"/>
              </a:ext>
            </a:extLst>
          </p:cNvPr>
          <p:cNvSpPr txBox="1">
            <a:spLocks/>
          </p:cNvSpPr>
          <p:nvPr/>
        </p:nvSpPr>
        <p:spPr>
          <a:xfrm>
            <a:off x="2208235" y="1695613"/>
            <a:ext cx="2570337" cy="559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000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ROC Curve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E17C8F2-4537-40CF-A639-6E2A5DC94FFB}"/>
              </a:ext>
            </a:extLst>
          </p:cNvPr>
          <p:cNvSpPr/>
          <p:nvPr/>
        </p:nvSpPr>
        <p:spPr>
          <a:xfrm>
            <a:off x="1337900" y="2307102"/>
            <a:ext cx="4276579" cy="3137095"/>
          </a:xfrm>
          <a:custGeom>
            <a:avLst/>
            <a:gdLst>
              <a:gd name="connsiteX0" fmla="*/ 0 w 4276579"/>
              <a:gd name="connsiteY0" fmla="*/ 3137095 h 3137095"/>
              <a:gd name="connsiteX1" fmla="*/ 562708 w 4276579"/>
              <a:gd name="connsiteY1" fmla="*/ 1603716 h 3137095"/>
              <a:gd name="connsiteX2" fmla="*/ 1547447 w 4276579"/>
              <a:gd name="connsiteY2" fmla="*/ 675249 h 3137095"/>
              <a:gd name="connsiteX3" fmla="*/ 4276579 w 4276579"/>
              <a:gd name="connsiteY3" fmla="*/ 0 h 3137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6579" h="3137095">
                <a:moveTo>
                  <a:pt x="0" y="3137095"/>
                </a:moveTo>
                <a:cubicBezTo>
                  <a:pt x="152400" y="2575559"/>
                  <a:pt x="304800" y="2014024"/>
                  <a:pt x="562708" y="1603716"/>
                </a:cubicBezTo>
                <a:cubicBezTo>
                  <a:pt x="820616" y="1193408"/>
                  <a:pt x="928469" y="942535"/>
                  <a:pt x="1547447" y="675249"/>
                </a:cubicBezTo>
                <a:cubicBezTo>
                  <a:pt x="2166425" y="407963"/>
                  <a:pt x="3221502" y="203981"/>
                  <a:pt x="4276579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5DB1EC0D-5965-4E38-B0E5-BDE2A6620478}"/>
              </a:ext>
            </a:extLst>
          </p:cNvPr>
          <p:cNvSpPr/>
          <p:nvPr/>
        </p:nvSpPr>
        <p:spPr>
          <a:xfrm rot="12003928">
            <a:off x="1514060" y="4330689"/>
            <a:ext cx="400270" cy="1174849"/>
          </a:xfrm>
          <a:prstGeom prst="leftBrac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2EC62F43-378D-47E4-97C7-4E8ED8B82C38}"/>
              </a:ext>
            </a:extLst>
          </p:cNvPr>
          <p:cNvSpPr/>
          <p:nvPr/>
        </p:nvSpPr>
        <p:spPr>
          <a:xfrm rot="2025980">
            <a:off x="1701890" y="3024596"/>
            <a:ext cx="400270" cy="1276440"/>
          </a:xfrm>
          <a:prstGeom prst="leftBrac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Brace 23">
            <a:extLst>
              <a:ext uri="{FF2B5EF4-FFF2-40B4-BE49-F238E27FC236}">
                <a16:creationId xmlns:a16="http://schemas.microsoft.com/office/drawing/2014/main" id="{EB3CC788-DB92-4020-98D8-DD478B886181}"/>
              </a:ext>
            </a:extLst>
          </p:cNvPr>
          <p:cNvSpPr/>
          <p:nvPr/>
        </p:nvSpPr>
        <p:spPr>
          <a:xfrm rot="15254034">
            <a:off x="3853403" y="1352911"/>
            <a:ext cx="400270" cy="3265628"/>
          </a:xfrm>
          <a:prstGeom prst="leftBrac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747524-4619-4E52-9403-9FF3ADC6FEC0}"/>
              </a:ext>
            </a:extLst>
          </p:cNvPr>
          <p:cNvSpPr txBox="1"/>
          <p:nvPr/>
        </p:nvSpPr>
        <p:spPr>
          <a:xfrm>
            <a:off x="2011680" y="4818888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Computer Approve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AE070FD-9E54-4DED-9213-D30D650BE874}"/>
              </a:ext>
            </a:extLst>
          </p:cNvPr>
          <p:cNvSpPr txBox="1"/>
          <p:nvPr/>
        </p:nvSpPr>
        <p:spPr>
          <a:xfrm>
            <a:off x="3611700" y="3167390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Computer Reject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46316F1-0BBF-4492-BF40-2DC4A6069E4A}"/>
              </a:ext>
            </a:extLst>
          </p:cNvPr>
          <p:cNvSpPr txBox="1"/>
          <p:nvPr/>
        </p:nvSpPr>
        <p:spPr>
          <a:xfrm>
            <a:off x="1310356" y="2857296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Human Decision</a:t>
            </a:r>
          </a:p>
        </p:txBody>
      </p:sp>
    </p:spTree>
    <p:extLst>
      <p:ext uri="{BB962C8B-B14F-4D97-AF65-F5344CB8AC3E}">
        <p14:creationId xmlns:p14="http://schemas.microsoft.com/office/powerpoint/2010/main" val="3495125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B84998-F3E1-4CE4-B60A-C1BDA8A0127D}"/>
              </a:ext>
            </a:extLst>
          </p:cNvPr>
          <p:cNvSpPr/>
          <p:nvPr/>
        </p:nvSpPr>
        <p:spPr>
          <a:xfrm>
            <a:off x="0" y="1026942"/>
            <a:ext cx="12185527" cy="5641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838200" y="1371600"/>
            <a:ext cx="10515600" cy="4670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Adjacencies</a:t>
            </a:r>
          </a:p>
          <a:p>
            <a:pPr marL="1549400" lvl="2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Areas just outside data used during development</a:t>
            </a:r>
          </a:p>
          <a:p>
            <a:pPr marL="1549400" lvl="2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Areas that are outside of (implicit) assumptions</a:t>
            </a: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Common data adjacencies</a:t>
            </a:r>
          </a:p>
          <a:p>
            <a:pPr marL="1549400" lvl="2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Models from literature</a:t>
            </a:r>
          </a:p>
          <a:p>
            <a:pPr marL="1549400" lvl="2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Geographic areas</a:t>
            </a:r>
          </a:p>
          <a:p>
            <a:pPr marL="1549400" lvl="2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Client segments </a:t>
            </a: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Application outside of assumptions</a:t>
            </a:r>
          </a:p>
          <a:p>
            <a:pPr marL="1549400" lvl="2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Economic conditions</a:t>
            </a:r>
          </a:p>
          <a:p>
            <a:pPr marL="1549400" lvl="2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Actor behavioral change</a:t>
            </a:r>
          </a:p>
          <a:p>
            <a:pPr marL="1549400" lvl="2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Cultural norms and regulatory environment change</a:t>
            </a:r>
          </a:p>
          <a:p>
            <a:pPr marL="1549400" lvl="2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Emergency situations</a:t>
            </a:r>
          </a:p>
          <a:p>
            <a:pPr marL="1092200" lvl="1" indent="-457200">
              <a:spcBef>
                <a:spcPts val="0"/>
              </a:spcBef>
              <a:buSzPts val="2800"/>
            </a:pP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2A9E759-31B5-4126-9A9D-1BBD591004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  <p:sp>
        <p:nvSpPr>
          <p:cNvPr id="7" name="Google Shape;94;p2">
            <a:extLst>
              <a:ext uri="{FF2B5EF4-FFF2-40B4-BE49-F238E27FC236}">
                <a16:creationId xmlns:a16="http://schemas.microsoft.com/office/drawing/2014/main" id="{69658097-4235-4419-8250-1A3D55337FD1}"/>
              </a:ext>
            </a:extLst>
          </p:cNvPr>
          <p:cNvSpPr txBox="1"/>
          <p:nvPr/>
        </p:nvSpPr>
        <p:spPr>
          <a:xfrm>
            <a:off x="1913205" y="99413"/>
            <a:ext cx="9447067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Portability Drives </a:t>
            </a:r>
            <a:r>
              <a:rPr lang="en-US" sz="4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fficiency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; Risks </a:t>
            </a:r>
            <a:r>
              <a:rPr lang="en-US" sz="4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airness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8837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B84998-F3E1-4CE4-B60A-C1BDA8A0127D}"/>
              </a:ext>
            </a:extLst>
          </p:cNvPr>
          <p:cNvSpPr/>
          <p:nvPr/>
        </p:nvSpPr>
        <p:spPr>
          <a:xfrm>
            <a:off x="0" y="1026942"/>
            <a:ext cx="12185527" cy="5641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838200" y="1371600"/>
            <a:ext cx="10515600" cy="4670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7800" indent="0">
              <a:spcBef>
                <a:spcPts val="0"/>
              </a:spcBef>
              <a:buSzPts val="2800"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Social systems are people focused</a:t>
            </a: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Many ways to measure bias</a:t>
            </a:r>
          </a:p>
          <a:p>
            <a:pPr marL="1549400" lvl="2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Different stakeholder views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1549400" lvl="2" indent="-287338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Focus on different areas of bias</a:t>
            </a:r>
          </a:p>
          <a:p>
            <a:pPr marL="1549400" lvl="2" indent="-287338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May not be mathematical argument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Mathematically intractable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1549400" lvl="2" indent="-287338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Possible in ideal case</a:t>
            </a:r>
          </a:p>
          <a:p>
            <a:pPr marL="1549400" lvl="2" indent="-287338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Optimization will involve tradeoffs</a:t>
            </a:r>
          </a:p>
          <a:p>
            <a:pPr marL="1549400" lvl="2" indent="-287338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pPr marL="347662" indent="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None/>
            </a:pPr>
            <a:r>
              <a:rPr lang="en-US" sz="2900" i="1" dirty="0">
                <a:solidFill>
                  <a:schemeClr val="accent1">
                    <a:lumMod val="75000"/>
                  </a:schemeClr>
                </a:solidFill>
              </a:rPr>
              <a:t>Now what?</a:t>
            </a:r>
          </a:p>
          <a:p>
            <a:pPr marL="1092200" lvl="1" indent="-457200">
              <a:spcBef>
                <a:spcPts val="0"/>
              </a:spcBef>
              <a:buSzPts val="2800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2A9E759-31B5-4126-9A9D-1BBD591004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  <p:sp>
        <p:nvSpPr>
          <p:cNvPr id="7" name="Google Shape;94;p2">
            <a:extLst>
              <a:ext uri="{FF2B5EF4-FFF2-40B4-BE49-F238E27FC236}">
                <a16:creationId xmlns:a16="http://schemas.microsoft.com/office/drawing/2014/main" id="{69658097-4235-4419-8250-1A3D55337FD1}"/>
              </a:ext>
            </a:extLst>
          </p:cNvPr>
          <p:cNvSpPr txBox="1"/>
          <p:nvPr/>
        </p:nvSpPr>
        <p:spPr>
          <a:xfrm>
            <a:off x="1913205" y="99413"/>
            <a:ext cx="9447067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Formalism: Social Systems Disagree!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9E2BC6FC-B025-4E19-B3B7-EE1EF3AECA94}"/>
              </a:ext>
            </a:extLst>
          </p:cNvPr>
          <p:cNvSpPr txBox="1">
            <a:spLocks/>
          </p:cNvSpPr>
          <p:nvPr/>
        </p:nvSpPr>
        <p:spPr>
          <a:xfrm>
            <a:off x="8949399" y="2189360"/>
            <a:ext cx="2245685" cy="1658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73038" indent="-173038">
              <a:lnSpc>
                <a:spcPct val="10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Accuracy</a:t>
            </a:r>
          </a:p>
          <a:p>
            <a:pPr marL="173038" indent="-173038">
              <a:lnSpc>
                <a:spcPct val="10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Sensitivity</a:t>
            </a:r>
          </a:p>
          <a:p>
            <a:pPr marL="173038" indent="-173038">
              <a:lnSpc>
                <a:spcPct val="10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Specificity</a:t>
            </a:r>
          </a:p>
          <a:p>
            <a:pPr marL="173038" indent="-173038">
              <a:lnSpc>
                <a:spcPct val="10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Precision</a:t>
            </a:r>
          </a:p>
          <a:p>
            <a:pPr marL="173038" indent="-173038">
              <a:lnSpc>
                <a:spcPct val="10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Negative predicted value</a:t>
            </a:r>
          </a:p>
          <a:p>
            <a:pPr marL="173038" indent="-173038">
              <a:lnSpc>
                <a:spcPct val="10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Miss rate</a:t>
            </a:r>
          </a:p>
          <a:p>
            <a:pPr marL="173038" indent="-173038">
              <a:lnSpc>
                <a:spcPct val="10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False discovery rate</a:t>
            </a:r>
          </a:p>
          <a:p>
            <a:pPr marL="0" indent="0">
              <a:lnSpc>
                <a:spcPct val="100000"/>
              </a:lnSpc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79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B84998-F3E1-4CE4-B60A-C1BDA8A0127D}"/>
              </a:ext>
            </a:extLst>
          </p:cNvPr>
          <p:cNvSpPr/>
          <p:nvPr/>
        </p:nvSpPr>
        <p:spPr>
          <a:xfrm>
            <a:off x="0" y="1026942"/>
            <a:ext cx="12185527" cy="5641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838200" y="1371600"/>
            <a:ext cx="10515600" cy="4670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77800" indent="0">
              <a:spcBef>
                <a:spcPts val="0"/>
              </a:spcBef>
              <a:buSzPts val="2800"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Trust in the general public is hard</a:t>
            </a: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Transparency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1604962" lvl="2" indent="-287338">
              <a:lnSpc>
                <a:spcPct val="10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When and how to disclose and ensure awareness</a:t>
            </a:r>
          </a:p>
          <a:p>
            <a:pPr marL="1604962" lvl="2" indent="-287338">
              <a:lnSpc>
                <a:spcPct val="10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100" dirty="0" err="1">
                <a:solidFill>
                  <a:schemeClr val="bg1">
                    <a:lumMod val="50000"/>
                  </a:schemeClr>
                </a:solidFill>
              </a:rPr>
              <a:t>Explainability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/Traceability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Privacy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1549400" lvl="2" indent="-287338">
              <a:lnSpc>
                <a:spcPct val="10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Knowledge of use</a:t>
            </a:r>
          </a:p>
          <a:p>
            <a:pPr marL="1549400" lvl="2" indent="-287338">
              <a:lnSpc>
                <a:spcPct val="10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Right to be forgotten</a:t>
            </a:r>
          </a:p>
          <a:p>
            <a:pPr marL="1549400" lvl="2" indent="-287338">
              <a:lnSpc>
                <a:spcPct val="10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Ownership</a:t>
            </a:r>
          </a:p>
          <a:p>
            <a:pPr marL="2006600" lvl="3" indent="-287338">
              <a:lnSpc>
                <a:spcPct val="10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PII, PPI</a:t>
            </a:r>
          </a:p>
          <a:p>
            <a:pPr marL="2006600" lvl="3" indent="-287338">
              <a:lnSpc>
                <a:spcPct val="10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Anonymization</a:t>
            </a:r>
          </a:p>
          <a:p>
            <a:pPr marL="1549400" lvl="2" indent="-457200">
              <a:spcBef>
                <a:spcPts val="0"/>
              </a:spcBef>
              <a:buSzPts val="2800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Human agency</a:t>
            </a: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Robustness, security, and safety</a:t>
            </a: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Accountability</a:t>
            </a: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Societal and environmental wellbeing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2A9E759-31B5-4126-9A9D-1BBD591004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  <p:sp>
        <p:nvSpPr>
          <p:cNvPr id="7" name="Google Shape;94;p2">
            <a:extLst>
              <a:ext uri="{FF2B5EF4-FFF2-40B4-BE49-F238E27FC236}">
                <a16:creationId xmlns:a16="http://schemas.microsoft.com/office/drawing/2014/main" id="{69658097-4235-4419-8250-1A3D55337FD1}"/>
              </a:ext>
            </a:extLst>
          </p:cNvPr>
          <p:cNvSpPr txBox="1"/>
          <p:nvPr/>
        </p:nvSpPr>
        <p:spPr>
          <a:xfrm>
            <a:off x="1906733" y="108660"/>
            <a:ext cx="9447067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Trustworthy AI*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0F6F99-9CD0-445D-971D-B0F76F5D44EF}"/>
              </a:ext>
            </a:extLst>
          </p:cNvPr>
          <p:cNvSpPr txBox="1"/>
          <p:nvPr/>
        </p:nvSpPr>
        <p:spPr>
          <a:xfrm>
            <a:off x="7394832" y="6215100"/>
            <a:ext cx="4309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*Based on EU’s Ethics Guidelines for Trustworthy AI</a:t>
            </a:r>
          </a:p>
        </p:txBody>
      </p:sp>
    </p:spTree>
    <p:extLst>
      <p:ext uri="{BB962C8B-B14F-4D97-AF65-F5344CB8AC3E}">
        <p14:creationId xmlns:p14="http://schemas.microsoft.com/office/powerpoint/2010/main" val="2077880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B84998-F3E1-4CE4-B60A-C1BDA8A0127D}"/>
              </a:ext>
            </a:extLst>
          </p:cNvPr>
          <p:cNvSpPr/>
          <p:nvPr/>
        </p:nvSpPr>
        <p:spPr>
          <a:xfrm>
            <a:off x="0" y="1026942"/>
            <a:ext cx="12185527" cy="5641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838200" y="1219141"/>
            <a:ext cx="10515600" cy="885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Think about the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system</a:t>
            </a:r>
            <a:endParaRPr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838200" y="2177592"/>
            <a:ext cx="10515600" cy="3826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0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Are you balancing risks as well as rewards?</a:t>
            </a:r>
          </a:p>
          <a:p>
            <a:pPr marL="635000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Have you checked for not only bias, but fairness?</a:t>
            </a: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How have you framed the system?</a:t>
            </a: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Stakeholders, users, and impacted groups?</a:t>
            </a: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Culturally sensitive in use broadly defined?</a:t>
            </a: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Geographically ok?</a:t>
            </a:r>
          </a:p>
          <a:p>
            <a:pPr marL="635000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How will you monitor model behavior and fairness over time?</a:t>
            </a: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Performance?</a:t>
            </a: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 and portability?</a:t>
            </a:r>
          </a:p>
          <a:p>
            <a:pPr marL="635000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How much transparency is appropriate/necessary?</a:t>
            </a: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635000" indent="-457200">
              <a:spcBef>
                <a:spcPts val="0"/>
              </a:spcBef>
              <a:buSzPts val="2800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2A9E759-31B5-4126-9A9D-1BBD591004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  <p:sp>
        <p:nvSpPr>
          <p:cNvPr id="7" name="Google Shape;94;p2">
            <a:extLst>
              <a:ext uri="{FF2B5EF4-FFF2-40B4-BE49-F238E27FC236}">
                <a16:creationId xmlns:a16="http://schemas.microsoft.com/office/drawing/2014/main" id="{69658097-4235-4419-8250-1A3D55337FD1}"/>
              </a:ext>
            </a:extLst>
          </p:cNvPr>
          <p:cNvSpPr txBox="1"/>
          <p:nvPr/>
        </p:nvSpPr>
        <p:spPr>
          <a:xfrm>
            <a:off x="1913205" y="99413"/>
            <a:ext cx="9447067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Optimize Fairness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4859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B84998-F3E1-4CE4-B60A-C1BDA8A0127D}"/>
              </a:ext>
            </a:extLst>
          </p:cNvPr>
          <p:cNvSpPr/>
          <p:nvPr/>
        </p:nvSpPr>
        <p:spPr>
          <a:xfrm>
            <a:off x="0" y="1026942"/>
            <a:ext cx="12185527" cy="5641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838200" y="1617786"/>
            <a:ext cx="10515600" cy="438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>
              <a:spcBef>
                <a:spcPts val="0"/>
              </a:spcBef>
              <a:buSzPts val="2800"/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Intentional bias for social good</a:t>
            </a:r>
          </a:p>
          <a:p>
            <a:pPr marL="228600" indent="-50800">
              <a:spcBef>
                <a:spcPts val="0"/>
              </a:spcBef>
              <a:buSzPts val="2800"/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Model Risk Management (MRM)</a:t>
            </a:r>
          </a:p>
          <a:p>
            <a:pPr marL="228600" indent="-50800">
              <a:spcBef>
                <a:spcPts val="0"/>
              </a:spcBef>
              <a:buSzPts val="2800"/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Methods for removing bias from models</a:t>
            </a:r>
          </a:p>
          <a:p>
            <a:pPr marL="228600" indent="-50800">
              <a:spcBef>
                <a:spcPts val="0"/>
              </a:spcBef>
              <a:buSzPts val="2800"/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Specific cultural implications and social expectations</a:t>
            </a:r>
          </a:p>
          <a:p>
            <a:pPr marL="228600" indent="-50800">
              <a:spcBef>
                <a:spcPts val="0"/>
              </a:spcBef>
              <a:buSzPts val="2800"/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Moral basis for decisions (AI or not)</a:t>
            </a:r>
          </a:p>
          <a:p>
            <a:pPr marL="228600" indent="-50800">
              <a:spcBef>
                <a:spcPts val="0"/>
              </a:spcBef>
              <a:buSzPts val="2800"/>
              <a:buNone/>
            </a:pPr>
            <a:endParaRPr sz="3200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2A9E759-31B5-4126-9A9D-1BBD591004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  <p:sp>
        <p:nvSpPr>
          <p:cNvPr id="7" name="Google Shape;94;p2">
            <a:extLst>
              <a:ext uri="{FF2B5EF4-FFF2-40B4-BE49-F238E27FC236}">
                <a16:creationId xmlns:a16="http://schemas.microsoft.com/office/drawing/2014/main" id="{69658097-4235-4419-8250-1A3D55337FD1}"/>
              </a:ext>
            </a:extLst>
          </p:cNvPr>
          <p:cNvSpPr txBox="1"/>
          <p:nvPr/>
        </p:nvSpPr>
        <p:spPr>
          <a:xfrm>
            <a:off x="1913205" y="99413"/>
            <a:ext cx="9447067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r>
              <a:rPr lang="en-US" sz="4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Other Interesting T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opics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in Fair AI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8030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F31E6907-5F64-4DE0-9208-319857A15358}"/>
              </a:ext>
            </a:extLst>
          </p:cNvPr>
          <p:cNvGrpSpPr/>
          <p:nvPr/>
        </p:nvGrpSpPr>
        <p:grpSpPr>
          <a:xfrm>
            <a:off x="0" y="950386"/>
            <a:ext cx="12192000" cy="5907614"/>
            <a:chOff x="0" y="950386"/>
            <a:chExt cx="12192000" cy="590761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483071B-5946-4B74-A773-ADA185D9EF9D}"/>
                </a:ext>
              </a:extLst>
            </p:cNvPr>
            <p:cNvSpPr/>
            <p:nvPr/>
          </p:nvSpPr>
          <p:spPr>
            <a:xfrm>
              <a:off x="0" y="5627077"/>
              <a:ext cx="10128739" cy="1230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B7F2AEF-AA06-43F6-AFC7-04D0DBCF6D39}"/>
                </a:ext>
              </a:extLst>
            </p:cNvPr>
            <p:cNvSpPr/>
            <p:nvPr/>
          </p:nvSpPr>
          <p:spPr>
            <a:xfrm>
              <a:off x="0" y="950386"/>
              <a:ext cx="12192000" cy="47434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</p:grp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844673" y="2167128"/>
            <a:ext cx="10515600" cy="345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indent="-50800">
              <a:spcBef>
                <a:spcPts val="0"/>
              </a:spcBef>
              <a:buSzPts val="2800"/>
              <a:buNone/>
            </a:pPr>
            <a:r>
              <a:rPr lang="en-US" sz="4800" i="1" dirty="0">
                <a:solidFill>
                  <a:schemeClr val="accent1">
                    <a:lumMod val="75000"/>
                  </a:schemeClr>
                </a:solidFill>
              </a:rPr>
              <a:t>Bias is not the same as fairness</a:t>
            </a:r>
          </a:p>
          <a:p>
            <a:pPr marL="228600" indent="-50800">
              <a:spcBef>
                <a:spcPts val="0"/>
              </a:spcBef>
              <a:buSzPts val="2800"/>
              <a:buNone/>
            </a:pPr>
            <a:endParaRPr lang="en-US" sz="48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50800">
              <a:spcBef>
                <a:spcPts val="0"/>
              </a:spcBef>
              <a:buSzPts val="2800"/>
              <a:buNone/>
            </a:pPr>
            <a:r>
              <a:rPr lang="en-US" sz="4800" i="1" dirty="0">
                <a:solidFill>
                  <a:schemeClr val="accent1">
                    <a:lumMod val="75000"/>
                  </a:schemeClr>
                </a:solidFill>
              </a:rPr>
              <a:t>System thinking is required</a:t>
            </a:r>
          </a:p>
        </p:txBody>
      </p:sp>
      <p:sp>
        <p:nvSpPr>
          <p:cNvPr id="94" name="Google Shape;94;p2"/>
          <p:cNvSpPr txBox="1"/>
          <p:nvPr/>
        </p:nvSpPr>
        <p:spPr>
          <a:xfrm>
            <a:off x="727363" y="34635"/>
            <a:ext cx="10515600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4;p2">
            <a:extLst>
              <a:ext uri="{FF2B5EF4-FFF2-40B4-BE49-F238E27FC236}">
                <a16:creationId xmlns:a16="http://schemas.microsoft.com/office/drawing/2014/main" id="{DBBBB49E-CC4E-46B8-9E2A-4162D5C3BA7C}"/>
              </a:ext>
            </a:extLst>
          </p:cNvPr>
          <p:cNvSpPr txBox="1"/>
          <p:nvPr/>
        </p:nvSpPr>
        <p:spPr>
          <a:xfrm>
            <a:off x="844673" y="99413"/>
            <a:ext cx="10515600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Two Things to Remember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21522438-120F-4F69-855B-0B400EB1DA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511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838200" y="1219141"/>
            <a:ext cx="10515600" cy="885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References</a:t>
            </a:r>
            <a:endParaRPr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838200" y="1924726"/>
            <a:ext cx="10515600" cy="364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692150" lvl="0" indent="-514350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97000"/>
              <a:buFont typeface="+mj-lt"/>
              <a:buAutoNum type="arabicPeriod"/>
            </a:pPr>
            <a:r>
              <a:rPr lang="en-US" sz="2900" dirty="0">
                <a:solidFill>
                  <a:schemeClr val="bg1">
                    <a:lumMod val="50000"/>
                  </a:schemeClr>
                </a:solidFill>
              </a:rPr>
              <a:t>A </a:t>
            </a:r>
            <a:r>
              <a:rPr lang="en-US" sz="2900" dirty="0" err="1">
                <a:solidFill>
                  <a:schemeClr val="bg1">
                    <a:lumMod val="50000"/>
                  </a:schemeClr>
                </a:solidFill>
              </a:rPr>
              <a:t>Selbst</a:t>
            </a:r>
            <a:r>
              <a:rPr lang="en-US" sz="2900" dirty="0">
                <a:solidFill>
                  <a:schemeClr val="bg1">
                    <a:lumMod val="50000"/>
                  </a:schemeClr>
                </a:solidFill>
              </a:rPr>
              <a:t>, D Boyd, S </a:t>
            </a:r>
            <a:r>
              <a:rPr lang="en-US" sz="2900" dirty="0" err="1">
                <a:solidFill>
                  <a:schemeClr val="bg1">
                    <a:lumMod val="50000"/>
                  </a:schemeClr>
                </a:solidFill>
              </a:rPr>
              <a:t>Friedler</a:t>
            </a:r>
            <a:r>
              <a:rPr lang="en-US" sz="2900" dirty="0">
                <a:solidFill>
                  <a:schemeClr val="bg1">
                    <a:lumMod val="50000"/>
                  </a:schemeClr>
                </a:solidFill>
              </a:rPr>
              <a:t>, S </a:t>
            </a:r>
            <a:r>
              <a:rPr lang="en-US" sz="2900" dirty="0" err="1">
                <a:solidFill>
                  <a:schemeClr val="bg1">
                    <a:lumMod val="50000"/>
                  </a:schemeClr>
                </a:solidFill>
              </a:rPr>
              <a:t>Venkatasubramaniam</a:t>
            </a:r>
            <a:r>
              <a:rPr lang="en-US" sz="2900" dirty="0">
                <a:solidFill>
                  <a:schemeClr val="bg1">
                    <a:lumMod val="50000"/>
                  </a:schemeClr>
                </a:solidFill>
              </a:rPr>
              <a:t>, and J </a:t>
            </a:r>
            <a:r>
              <a:rPr lang="en-US" sz="2900" dirty="0" err="1">
                <a:solidFill>
                  <a:schemeClr val="bg1">
                    <a:lumMod val="50000"/>
                  </a:schemeClr>
                </a:solidFill>
              </a:rPr>
              <a:t>Vertesi</a:t>
            </a:r>
            <a:r>
              <a:rPr lang="en-US" sz="2900" dirty="0">
                <a:solidFill>
                  <a:schemeClr val="bg1">
                    <a:lumMod val="50000"/>
                  </a:schemeClr>
                </a:solidFill>
              </a:rPr>
              <a:t>, Fairness and Abstraction in Sociotechnical Systems.  In  FAT* ‘19. 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en-US" sz="2900" dirty="0">
              <a:solidFill>
                <a:schemeClr val="accent1">
                  <a:lumMod val="75000"/>
                </a:schemeClr>
              </a:solidFill>
            </a:endParaRPr>
          </a:p>
          <a:p>
            <a:pPr marL="692150" indent="-514350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97000"/>
              <a:buFont typeface="+mj-lt"/>
              <a:buAutoNum type="arabicPeriod"/>
            </a:pPr>
            <a:r>
              <a:rPr lang="en-US" sz="2900" dirty="0">
                <a:solidFill>
                  <a:schemeClr val="bg1">
                    <a:lumMod val="50000"/>
                  </a:schemeClr>
                </a:solidFill>
              </a:rPr>
              <a:t>Ethics Guidelines for Trustworthy AI 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en-US" sz="29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692150" lvl="0" indent="-514350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97000"/>
              <a:buFont typeface="+mj-lt"/>
              <a:buAutoNum type="arabicPeriod"/>
            </a:pPr>
            <a:r>
              <a:rPr lang="en-US" sz="2900" dirty="0">
                <a:solidFill>
                  <a:schemeClr val="bg1">
                    <a:lumMod val="50000"/>
                  </a:schemeClr>
                </a:solidFill>
              </a:rPr>
              <a:t>Princeton Case Studies on Ethical AI 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en-US" sz="2900" dirty="0">
              <a:solidFill>
                <a:schemeClr val="accent1">
                  <a:lumMod val="75000"/>
                </a:schemeClr>
              </a:solidFill>
            </a:endParaRPr>
          </a:p>
          <a:p>
            <a:pPr marL="692150" lvl="0" indent="-514350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97000"/>
              <a:buFont typeface="+mj-lt"/>
              <a:buAutoNum type="arabicPeriod"/>
            </a:pPr>
            <a:r>
              <a:rPr lang="en-US" sz="2900" dirty="0">
                <a:solidFill>
                  <a:schemeClr val="bg1">
                    <a:lumMod val="50000"/>
                  </a:schemeClr>
                </a:solidFill>
              </a:rPr>
              <a:t>J </a:t>
            </a:r>
            <a:r>
              <a:rPr lang="en-US" sz="2900" dirty="0" err="1">
                <a:solidFill>
                  <a:schemeClr val="bg1">
                    <a:lumMod val="50000"/>
                  </a:schemeClr>
                </a:solidFill>
              </a:rPr>
              <a:t>Buolamwini</a:t>
            </a:r>
            <a:r>
              <a:rPr lang="en-US" sz="2900" dirty="0">
                <a:solidFill>
                  <a:schemeClr val="bg1">
                    <a:lumMod val="50000"/>
                  </a:schemeClr>
                </a:solidFill>
              </a:rPr>
              <a:t>, Gender Shades: Intersectional Phenotypic and Demographic Evaluation of Face Datasets and Gender Classifiers, MS MIT 2017 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en-US" sz="2900" dirty="0">
              <a:solidFill>
                <a:schemeClr val="accent1">
                  <a:lumMod val="75000"/>
                </a:schemeClr>
              </a:solidFill>
            </a:endParaRPr>
          </a:p>
          <a:p>
            <a:pPr marL="692150" indent="-514350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97000"/>
              <a:buFont typeface="+mj-lt"/>
              <a:buAutoNum type="arabicPeriod"/>
            </a:pPr>
            <a:r>
              <a:rPr lang="en-US" sz="2900" dirty="0">
                <a:solidFill>
                  <a:schemeClr val="bg1">
                    <a:lumMod val="50000"/>
                  </a:schemeClr>
                </a:solidFill>
              </a:rPr>
              <a:t>J Kleinberg, S Mullainathan, and M Raghavan, Inherent Trade-Offs in the Fair Determination of Risk Scores, 2016 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en-US" sz="2900" dirty="0">
              <a:solidFill>
                <a:schemeClr val="accent1">
                  <a:lumMod val="75000"/>
                </a:schemeClr>
              </a:solidFill>
            </a:endParaRPr>
          </a:p>
          <a:p>
            <a:pPr marL="692150" indent="-514350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97000"/>
              <a:buFont typeface="+mj-lt"/>
              <a:buAutoNum type="arabicPeriod"/>
            </a:pPr>
            <a:r>
              <a:rPr lang="en-US" sz="2900" dirty="0">
                <a:solidFill>
                  <a:schemeClr val="bg1">
                    <a:lumMod val="50000"/>
                  </a:schemeClr>
                </a:solidFill>
              </a:rPr>
              <a:t>J </a:t>
            </a:r>
            <a:r>
              <a:rPr lang="en-US" sz="2900" dirty="0" err="1">
                <a:solidFill>
                  <a:schemeClr val="bg1">
                    <a:lumMod val="50000"/>
                  </a:schemeClr>
                </a:solidFill>
              </a:rPr>
              <a:t>Silberg</a:t>
            </a:r>
            <a:r>
              <a:rPr lang="en-US" sz="2900" dirty="0">
                <a:solidFill>
                  <a:schemeClr val="bg1">
                    <a:lumMod val="50000"/>
                  </a:schemeClr>
                </a:solidFill>
              </a:rPr>
              <a:t> and J </a:t>
            </a:r>
            <a:r>
              <a:rPr lang="en-US" sz="2900" dirty="0" err="1">
                <a:solidFill>
                  <a:schemeClr val="bg1">
                    <a:lumMod val="50000"/>
                  </a:schemeClr>
                </a:solidFill>
              </a:rPr>
              <a:t>Manyika</a:t>
            </a:r>
            <a:r>
              <a:rPr lang="en-US" sz="2900" dirty="0">
                <a:solidFill>
                  <a:schemeClr val="bg1">
                    <a:lumMod val="50000"/>
                  </a:schemeClr>
                </a:solidFill>
              </a:rPr>
              <a:t>, Notes from the AI frontier: Tackling bias in AI (and in Humans) 2019. 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en-US" sz="2900" dirty="0">
              <a:solidFill>
                <a:schemeClr val="accent1">
                  <a:lumMod val="75000"/>
                </a:schemeClr>
              </a:solidFill>
            </a:endParaRPr>
          </a:p>
          <a:p>
            <a:pPr marL="692150" lvl="0" indent="-514350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97000"/>
              <a:buFont typeface="+mj-lt"/>
              <a:buAutoNum type="arabicPeriod"/>
            </a:pPr>
            <a:r>
              <a:rPr lang="en-US" sz="2900" dirty="0">
                <a:solidFill>
                  <a:schemeClr val="bg1">
                    <a:lumMod val="50000"/>
                  </a:schemeClr>
                </a:solidFill>
              </a:rPr>
              <a:t>D Hague, Benefits, Pitfalls, and Potential Bias in Health Care AI, North Carolina Medical Journal, 2019 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en-US" sz="2900" dirty="0">
              <a:solidFill>
                <a:schemeClr val="accent1">
                  <a:lumMod val="75000"/>
                </a:schemeClr>
              </a:solidFill>
            </a:endParaRPr>
          </a:p>
          <a:p>
            <a:pPr marL="692150" lvl="0" indent="-514350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97000"/>
              <a:buFont typeface="+mj-lt"/>
              <a:buAutoNum type="arabicPeriod"/>
            </a:pPr>
            <a:r>
              <a:rPr lang="en-US" sz="2900" dirty="0">
                <a:solidFill>
                  <a:schemeClr val="bg1">
                    <a:lumMod val="50000"/>
                  </a:schemeClr>
                </a:solidFill>
              </a:rPr>
              <a:t>Hundreds more….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D228ADB-D4E8-4140-BD4E-1438A13E747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4673" y="950387"/>
            <a:ext cx="10516511" cy="88399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"/>
          <p:cNvSpPr txBox="1">
            <a:spLocks noGrp="1"/>
          </p:cNvSpPr>
          <p:nvPr>
            <p:ph type="title"/>
          </p:nvPr>
        </p:nvSpPr>
        <p:spPr>
          <a:xfrm>
            <a:off x="1629401" y="2501253"/>
            <a:ext cx="8947053" cy="3247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8000" i="1" dirty="0">
                <a:solidFill>
                  <a:schemeClr val="accent1">
                    <a:lumMod val="75000"/>
                  </a:schemeClr>
                </a:solidFill>
              </a:rPr>
              <a:t>Thank you!</a:t>
            </a:r>
            <a:br>
              <a:rPr lang="en-US" sz="80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i="1" dirty="0">
                <a:solidFill>
                  <a:schemeClr val="accent1">
                    <a:lumMod val="75000"/>
                  </a:schemeClr>
                </a:solidFill>
                <a:hlinkClick r:id="rId5"/>
              </a:rPr>
              <a:t>dhague@uncc.edu</a:t>
            </a:r>
            <a:br>
              <a:rPr lang="en-US" sz="36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i="1" dirty="0">
                <a:solidFill>
                  <a:schemeClr val="accent1">
                    <a:lumMod val="75000"/>
                  </a:schemeClr>
                </a:solidFill>
                <a:hlinkClick r:id="rId6"/>
              </a:rPr>
              <a:t>dhague@alum.mit.edu</a:t>
            </a:r>
            <a:r>
              <a:rPr lang="en-US" sz="36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sz="8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727363" y="34635"/>
            <a:ext cx="10515600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endParaRPr sz="4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8633AD1-1232-4796-86DA-68FCB39A51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F31E6907-5F64-4DE0-9208-319857A15358}"/>
              </a:ext>
            </a:extLst>
          </p:cNvPr>
          <p:cNvGrpSpPr/>
          <p:nvPr/>
        </p:nvGrpSpPr>
        <p:grpSpPr>
          <a:xfrm>
            <a:off x="0" y="950386"/>
            <a:ext cx="12192000" cy="5907614"/>
            <a:chOff x="0" y="950386"/>
            <a:chExt cx="12192000" cy="590761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483071B-5946-4B74-A773-ADA185D9EF9D}"/>
                </a:ext>
              </a:extLst>
            </p:cNvPr>
            <p:cNvSpPr/>
            <p:nvPr/>
          </p:nvSpPr>
          <p:spPr>
            <a:xfrm>
              <a:off x="0" y="5627077"/>
              <a:ext cx="10128739" cy="1230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B7F2AEF-AA06-43F6-AFC7-04D0DBCF6D39}"/>
                </a:ext>
              </a:extLst>
            </p:cNvPr>
            <p:cNvSpPr/>
            <p:nvPr/>
          </p:nvSpPr>
          <p:spPr>
            <a:xfrm>
              <a:off x="0" y="950386"/>
              <a:ext cx="12192000" cy="47434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844673" y="1045909"/>
            <a:ext cx="10515600" cy="5229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indent="-50800">
              <a:spcBef>
                <a:spcPts val="0"/>
              </a:spcBef>
              <a:buSzPts val="2800"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Historical:</a:t>
            </a:r>
          </a:p>
          <a:p>
            <a:pPr marL="685800" lvl="1" indent="-50800">
              <a:spcBef>
                <a:spcPts val="0"/>
              </a:spcBef>
              <a:buSzPts val="2800"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Credit approvals/red lining</a:t>
            </a:r>
          </a:p>
          <a:p>
            <a:pPr marL="685800" lvl="1" indent="-50800">
              <a:spcBef>
                <a:spcPts val="0"/>
              </a:spcBef>
              <a:buSzPts val="2800"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Heart disease</a:t>
            </a:r>
          </a:p>
          <a:p>
            <a:pPr marL="228600" indent="-50800">
              <a:spcBef>
                <a:spcPts val="0"/>
              </a:spcBef>
              <a:buSzPts val="2800"/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228600" indent="-50800">
              <a:spcBef>
                <a:spcPts val="0"/>
              </a:spcBef>
              <a:buSzPts val="2800"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Recent AI:</a:t>
            </a:r>
          </a:p>
          <a:p>
            <a:pPr marL="685800" lvl="1" indent="-50800">
              <a:spcBef>
                <a:spcPts val="0"/>
              </a:spcBef>
              <a:buSzPts val="2800"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Credit approvals</a:t>
            </a:r>
          </a:p>
          <a:p>
            <a:pPr marL="685800" lvl="1" indent="-50800">
              <a:spcBef>
                <a:spcPts val="0"/>
              </a:spcBef>
              <a:buSzPts val="2800"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Facial recognition: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Joy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Buolamwini’s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research at MIT</a:t>
            </a:r>
          </a:p>
          <a:p>
            <a:pPr marL="685800" lvl="1" indent="-50800">
              <a:spcBef>
                <a:spcPts val="0"/>
              </a:spcBef>
              <a:buSzPts val="2800"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Criminal justice: recidivism</a:t>
            </a:r>
          </a:p>
          <a:p>
            <a:pPr marL="685800" lvl="1" indent="-50800">
              <a:spcBef>
                <a:spcPts val="0"/>
              </a:spcBef>
              <a:buSzPts val="2800"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Human resources: resumé screening</a:t>
            </a:r>
          </a:p>
          <a:p>
            <a:pPr marL="685800" lvl="1" indent="-50800">
              <a:spcBef>
                <a:spcPts val="0"/>
              </a:spcBef>
              <a:buSzPts val="2800"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Healthcare services</a:t>
            </a:r>
          </a:p>
          <a:p>
            <a:pPr marL="228600" indent="-50800">
              <a:spcBef>
                <a:spcPts val="0"/>
              </a:spcBef>
              <a:buSzPts val="2800"/>
              <a:buNone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marL="228600" indent="-50800">
              <a:spcBef>
                <a:spcPts val="0"/>
              </a:spcBef>
              <a:buSzPts val="2800"/>
              <a:buNone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marL="228600" indent="-50800">
              <a:spcBef>
                <a:spcPts val="0"/>
              </a:spcBef>
              <a:buSzPts val="2800"/>
              <a:buNone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marL="228600" indent="-50800">
              <a:spcBef>
                <a:spcPts val="0"/>
              </a:spcBef>
              <a:buSzPts val="2800"/>
              <a:buNone/>
            </a:pP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Unfortunately bias and fairness are not new, just amplified.</a:t>
            </a:r>
          </a:p>
        </p:txBody>
      </p:sp>
      <p:sp>
        <p:nvSpPr>
          <p:cNvPr id="94" name="Google Shape;94;p2"/>
          <p:cNvSpPr txBox="1"/>
          <p:nvPr/>
        </p:nvSpPr>
        <p:spPr>
          <a:xfrm>
            <a:off x="727363" y="34635"/>
            <a:ext cx="10515600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4;p2">
            <a:extLst>
              <a:ext uri="{FF2B5EF4-FFF2-40B4-BE49-F238E27FC236}">
                <a16:creationId xmlns:a16="http://schemas.microsoft.com/office/drawing/2014/main" id="{DBBBB49E-CC4E-46B8-9E2A-4162D5C3BA7C}"/>
              </a:ext>
            </a:extLst>
          </p:cNvPr>
          <p:cNvSpPr txBox="1"/>
          <p:nvPr/>
        </p:nvSpPr>
        <p:spPr>
          <a:xfrm>
            <a:off x="844673" y="99413"/>
            <a:ext cx="10515600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en-US" sz="4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Bias and Fairness in AI:  One Hot </a:t>
            </a:r>
            <a:r>
              <a:rPr lang="en-US" sz="4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sz="4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opic!</a:t>
            </a:r>
            <a:endParaRPr sz="4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21522438-120F-4F69-855B-0B400EB1DA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6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B84998-F3E1-4CE4-B60A-C1BDA8A0127D}"/>
              </a:ext>
            </a:extLst>
          </p:cNvPr>
          <p:cNvSpPr/>
          <p:nvPr/>
        </p:nvSpPr>
        <p:spPr>
          <a:xfrm>
            <a:off x="6473" y="1021487"/>
            <a:ext cx="12185527" cy="5641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DB3ED62-7593-4E88-8C2A-D6A17A9530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  <p:sp>
        <p:nvSpPr>
          <p:cNvPr id="26" name="Google Shape;94;p2">
            <a:extLst>
              <a:ext uri="{FF2B5EF4-FFF2-40B4-BE49-F238E27FC236}">
                <a16:creationId xmlns:a16="http://schemas.microsoft.com/office/drawing/2014/main" id="{692EAC93-A640-49A7-90CC-43B65F2C54FE}"/>
              </a:ext>
            </a:extLst>
          </p:cNvPr>
          <p:cNvSpPr txBox="1"/>
          <p:nvPr/>
        </p:nvSpPr>
        <p:spPr>
          <a:xfrm>
            <a:off x="1913205" y="99413"/>
            <a:ext cx="9447067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Two Things to </a:t>
            </a:r>
            <a:r>
              <a:rPr lang="en-US" sz="40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Reme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mber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B4E5E4E-321A-4469-A95B-DBCC733DE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4712" y="1825625"/>
            <a:ext cx="10229088" cy="3285871"/>
          </a:xfrm>
        </p:spPr>
        <p:txBody>
          <a:bodyPr>
            <a:normAutofit/>
          </a:bodyPr>
          <a:lstStyle/>
          <a:p>
            <a:pPr marL="228600" indent="-50800">
              <a:spcBef>
                <a:spcPts val="0"/>
              </a:spcBef>
              <a:buSzPts val="2800"/>
              <a:buNone/>
            </a:pPr>
            <a:r>
              <a:rPr lang="en-US" sz="4800" i="1" dirty="0">
                <a:solidFill>
                  <a:schemeClr val="accent1">
                    <a:lumMod val="75000"/>
                  </a:schemeClr>
                </a:solidFill>
              </a:rPr>
              <a:t>Bias is not the same as fairness</a:t>
            </a:r>
          </a:p>
          <a:p>
            <a:pPr marL="228600" indent="-50800">
              <a:spcBef>
                <a:spcPts val="0"/>
              </a:spcBef>
              <a:buSzPts val="2800"/>
              <a:buNone/>
            </a:pPr>
            <a:endParaRPr lang="en-US" sz="48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50800">
              <a:spcBef>
                <a:spcPts val="0"/>
              </a:spcBef>
              <a:buSzPts val="2800"/>
              <a:buNone/>
            </a:pPr>
            <a:r>
              <a:rPr lang="en-US" sz="4800" i="1" dirty="0">
                <a:solidFill>
                  <a:schemeClr val="accent1">
                    <a:lumMod val="75000"/>
                  </a:schemeClr>
                </a:solidFill>
              </a:rPr>
              <a:t>System thinking is required</a:t>
            </a:r>
          </a:p>
        </p:txBody>
      </p:sp>
    </p:spTree>
    <p:extLst>
      <p:ext uri="{BB962C8B-B14F-4D97-AF65-F5344CB8AC3E}">
        <p14:creationId xmlns:p14="http://schemas.microsoft.com/office/powerpoint/2010/main" val="4145927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B84998-F3E1-4CE4-B60A-C1BDA8A0127D}"/>
              </a:ext>
            </a:extLst>
          </p:cNvPr>
          <p:cNvSpPr/>
          <p:nvPr/>
        </p:nvSpPr>
        <p:spPr>
          <a:xfrm>
            <a:off x="6473" y="1021487"/>
            <a:ext cx="12185527" cy="5641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1215506" y="1287678"/>
            <a:ext cx="3804138" cy="498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Confusion Matrix</a:t>
            </a:r>
            <a:endParaRPr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5958535-6A0D-4177-B6EF-F9551819C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89821" y="1891108"/>
            <a:ext cx="5670451" cy="2444833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Accuracy</a:t>
            </a:r>
          </a:p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Sensitivity (true positive rate)</a:t>
            </a:r>
          </a:p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Specificity (true negative rate)</a:t>
            </a:r>
          </a:p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Precision (positive predicted value)</a:t>
            </a:r>
          </a:p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Negative predicted value</a:t>
            </a:r>
          </a:p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Miss rate</a:t>
            </a:r>
          </a:p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False discovery rate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DB3ED62-7593-4E88-8C2A-D6A17A9530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38DF9272-43CA-413E-8CE3-4C5AD54ABA3B}"/>
              </a:ext>
            </a:extLst>
          </p:cNvPr>
          <p:cNvGrpSpPr/>
          <p:nvPr/>
        </p:nvGrpSpPr>
        <p:grpSpPr>
          <a:xfrm>
            <a:off x="1046230" y="1887542"/>
            <a:ext cx="3596108" cy="3557230"/>
            <a:chOff x="1046230" y="1887542"/>
            <a:chExt cx="3596108" cy="355723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4F271E2-2181-4406-81E2-499D9032D1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36913" y="2239347"/>
              <a:ext cx="3205425" cy="320542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C1C251D-D682-42CF-A880-9880244B7657}"/>
                </a:ext>
              </a:extLst>
            </p:cNvPr>
            <p:cNvCxnSpPr>
              <a:stCxn id="2" idx="1"/>
              <a:endCxn id="2" idx="3"/>
            </p:cNvCxnSpPr>
            <p:nvPr/>
          </p:nvCxnSpPr>
          <p:spPr>
            <a:xfrm>
              <a:off x="1436913" y="3842060"/>
              <a:ext cx="3205425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444DEA9-09C8-4584-AD0B-7B7F5E8FDB29}"/>
                </a:ext>
              </a:extLst>
            </p:cNvPr>
            <p:cNvCxnSpPr>
              <a:cxnSpLocks/>
              <a:stCxn id="2" idx="0"/>
            </p:cNvCxnSpPr>
            <p:nvPr/>
          </p:nvCxnSpPr>
          <p:spPr>
            <a:xfrm>
              <a:off x="3039626" y="2239347"/>
              <a:ext cx="0" cy="32054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44A80E7-EE4C-4ABD-BE05-24EB3C73A181}"/>
                </a:ext>
              </a:extLst>
            </p:cNvPr>
            <p:cNvSpPr txBox="1"/>
            <p:nvPr/>
          </p:nvSpPr>
          <p:spPr>
            <a:xfrm>
              <a:off x="1758473" y="2797473"/>
              <a:ext cx="9893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True Positive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DDD7C2B-9404-444B-9637-683C8C5EE7F3}"/>
                </a:ext>
              </a:extLst>
            </p:cNvPr>
            <p:cNvSpPr txBox="1"/>
            <p:nvPr/>
          </p:nvSpPr>
          <p:spPr>
            <a:xfrm>
              <a:off x="3379041" y="2797473"/>
              <a:ext cx="9893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False Positive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D567BDD-EEB4-4D38-9A6C-83C5FD2A06EF}"/>
                </a:ext>
              </a:extLst>
            </p:cNvPr>
            <p:cNvSpPr txBox="1"/>
            <p:nvPr/>
          </p:nvSpPr>
          <p:spPr>
            <a:xfrm>
              <a:off x="1762632" y="4340495"/>
              <a:ext cx="9893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False Negative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D5A5FF1-6E7D-4336-96E9-8FE6BDF9CCC8}"/>
                </a:ext>
              </a:extLst>
            </p:cNvPr>
            <p:cNvSpPr txBox="1"/>
            <p:nvPr/>
          </p:nvSpPr>
          <p:spPr>
            <a:xfrm>
              <a:off x="3364964" y="4335038"/>
              <a:ext cx="9893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True Negative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830FD2A-8799-4CFF-AF60-C59464B53423}"/>
                </a:ext>
              </a:extLst>
            </p:cNvPr>
            <p:cNvSpPr txBox="1"/>
            <p:nvPr/>
          </p:nvSpPr>
          <p:spPr>
            <a:xfrm>
              <a:off x="2253123" y="1887542"/>
              <a:ext cx="17224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Predicted Case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75A4A3-8448-4D15-8818-68546A725F38}"/>
                </a:ext>
              </a:extLst>
            </p:cNvPr>
            <p:cNvSpPr txBox="1"/>
            <p:nvPr/>
          </p:nvSpPr>
          <p:spPr>
            <a:xfrm rot="16200000">
              <a:off x="473869" y="3472822"/>
              <a:ext cx="14832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Actual Case</a:t>
              </a:r>
            </a:p>
          </p:txBody>
        </p:sp>
      </p:grpSp>
      <p:sp>
        <p:nvSpPr>
          <p:cNvPr id="26" name="Google Shape;94;p2">
            <a:extLst>
              <a:ext uri="{FF2B5EF4-FFF2-40B4-BE49-F238E27FC236}">
                <a16:creationId xmlns:a16="http://schemas.microsoft.com/office/drawing/2014/main" id="{692EAC93-A640-49A7-90CC-43B65F2C54FE}"/>
              </a:ext>
            </a:extLst>
          </p:cNvPr>
          <p:cNvSpPr txBox="1"/>
          <p:nvPr/>
        </p:nvSpPr>
        <p:spPr>
          <a:xfrm>
            <a:off x="1913205" y="99413"/>
            <a:ext cx="9447067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r>
              <a:rPr lang="en-US" sz="4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Background 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Concepts in Statistics #1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99;p3">
            <a:extLst>
              <a:ext uri="{FF2B5EF4-FFF2-40B4-BE49-F238E27FC236}">
                <a16:creationId xmlns:a16="http://schemas.microsoft.com/office/drawing/2014/main" id="{650359F3-86CA-431B-B78E-4B3117CA1333}"/>
              </a:ext>
            </a:extLst>
          </p:cNvPr>
          <p:cNvSpPr txBox="1">
            <a:spLocks/>
          </p:cNvSpPr>
          <p:nvPr/>
        </p:nvSpPr>
        <p:spPr>
          <a:xfrm>
            <a:off x="5776025" y="1348284"/>
            <a:ext cx="3804138" cy="498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000"/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Measures of Bias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FE606D6-D26D-4FE5-8E9F-A1BD522BF838}"/>
              </a:ext>
            </a:extLst>
          </p:cNvPr>
          <p:cNvSpPr txBox="1"/>
          <p:nvPr/>
        </p:nvSpPr>
        <p:spPr>
          <a:xfrm>
            <a:off x="5099363" y="4759295"/>
            <a:ext cx="69752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1">
                    <a:lumMod val="75000"/>
                  </a:schemeClr>
                </a:solidFill>
              </a:rPr>
              <a:t>Bias ≠ Fairness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accent1">
                    <a:lumMod val="75000"/>
                  </a:schemeClr>
                </a:solidFill>
              </a:rPr>
              <a:t>Fairness driven by social construct </a:t>
            </a:r>
          </a:p>
        </p:txBody>
      </p:sp>
    </p:spTree>
    <p:extLst>
      <p:ext uri="{BB962C8B-B14F-4D97-AF65-F5344CB8AC3E}">
        <p14:creationId xmlns:p14="http://schemas.microsoft.com/office/powerpoint/2010/main" val="410472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7" grpId="0" build="p"/>
      <p:bldP spid="43" grpId="0"/>
      <p:bldP spid="1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B84998-F3E1-4CE4-B60A-C1BDA8A0127D}"/>
              </a:ext>
            </a:extLst>
          </p:cNvPr>
          <p:cNvSpPr/>
          <p:nvPr/>
        </p:nvSpPr>
        <p:spPr>
          <a:xfrm>
            <a:off x="6473" y="1021487"/>
            <a:ext cx="12185527" cy="5641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DB3ED62-7593-4E88-8C2A-D6A17A9530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  <p:sp>
        <p:nvSpPr>
          <p:cNvPr id="26" name="Google Shape;94;p2">
            <a:extLst>
              <a:ext uri="{FF2B5EF4-FFF2-40B4-BE49-F238E27FC236}">
                <a16:creationId xmlns:a16="http://schemas.microsoft.com/office/drawing/2014/main" id="{692EAC93-A640-49A7-90CC-43B65F2C54FE}"/>
              </a:ext>
            </a:extLst>
          </p:cNvPr>
          <p:cNvSpPr txBox="1"/>
          <p:nvPr/>
        </p:nvSpPr>
        <p:spPr>
          <a:xfrm>
            <a:off x="1913205" y="99413"/>
            <a:ext cx="9447067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Background Concepts in Statistics #2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C0F02CD-E9D5-4147-BBA7-E819730AF6E3}"/>
              </a:ext>
            </a:extLst>
          </p:cNvPr>
          <p:cNvSpPr/>
          <p:nvPr/>
        </p:nvSpPr>
        <p:spPr>
          <a:xfrm>
            <a:off x="1309765" y="2307102"/>
            <a:ext cx="4304714" cy="3137095"/>
          </a:xfrm>
          <a:custGeom>
            <a:avLst/>
            <a:gdLst>
              <a:gd name="connsiteX0" fmla="*/ 0 w 4304714"/>
              <a:gd name="connsiteY0" fmla="*/ 3137095 h 3137095"/>
              <a:gd name="connsiteX1" fmla="*/ 1631852 w 4304714"/>
              <a:gd name="connsiteY1" fmla="*/ 1195753 h 3137095"/>
              <a:gd name="connsiteX2" fmla="*/ 4304714 w 4304714"/>
              <a:gd name="connsiteY2" fmla="*/ 0 h 3137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04714" h="3137095">
                <a:moveTo>
                  <a:pt x="0" y="3137095"/>
                </a:moveTo>
                <a:cubicBezTo>
                  <a:pt x="457200" y="2427848"/>
                  <a:pt x="914400" y="1718602"/>
                  <a:pt x="1631852" y="1195753"/>
                </a:cubicBezTo>
                <a:cubicBezTo>
                  <a:pt x="2349304" y="672904"/>
                  <a:pt x="3327009" y="336452"/>
                  <a:pt x="4304714" y="0"/>
                </a:cubicBezTo>
              </a:path>
            </a:pathLst>
          </a:custGeom>
          <a:noFill/>
          <a:ln>
            <a:solidFill>
              <a:srgbClr val="FFA7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CA9514B6-5708-40D5-9966-6A8A7CA24758}"/>
              </a:ext>
            </a:extLst>
          </p:cNvPr>
          <p:cNvSpPr/>
          <p:nvPr/>
        </p:nvSpPr>
        <p:spPr>
          <a:xfrm>
            <a:off x="1321649" y="2307102"/>
            <a:ext cx="4292829" cy="3151163"/>
          </a:xfrm>
          <a:custGeom>
            <a:avLst/>
            <a:gdLst>
              <a:gd name="connsiteX0" fmla="*/ 0 w 4304714"/>
              <a:gd name="connsiteY0" fmla="*/ 3151163 h 3151163"/>
              <a:gd name="connsiteX1" fmla="*/ 196948 w 4304714"/>
              <a:gd name="connsiteY1" fmla="*/ 1266092 h 3151163"/>
              <a:gd name="connsiteX2" fmla="*/ 1055077 w 4304714"/>
              <a:gd name="connsiteY2" fmla="*/ 365760 h 3151163"/>
              <a:gd name="connsiteX3" fmla="*/ 4304714 w 4304714"/>
              <a:gd name="connsiteY3" fmla="*/ 0 h 3151163"/>
              <a:gd name="connsiteX0" fmla="*/ 0 w 4304714"/>
              <a:gd name="connsiteY0" fmla="*/ 3151163 h 3151163"/>
              <a:gd name="connsiteX1" fmla="*/ 323907 w 4304714"/>
              <a:gd name="connsiteY1" fmla="*/ 1237956 h 3151163"/>
              <a:gd name="connsiteX2" fmla="*/ 1055077 w 4304714"/>
              <a:gd name="connsiteY2" fmla="*/ 365760 h 3151163"/>
              <a:gd name="connsiteX3" fmla="*/ 4304714 w 4304714"/>
              <a:gd name="connsiteY3" fmla="*/ 0 h 3151163"/>
              <a:gd name="connsiteX0" fmla="*/ 0 w 4304714"/>
              <a:gd name="connsiteY0" fmla="*/ 3151163 h 3151163"/>
              <a:gd name="connsiteX1" fmla="*/ 323907 w 4304714"/>
              <a:gd name="connsiteY1" fmla="*/ 1237956 h 3151163"/>
              <a:gd name="connsiteX2" fmla="*/ 1577023 w 4304714"/>
              <a:gd name="connsiteY2" fmla="*/ 309489 h 3151163"/>
              <a:gd name="connsiteX3" fmla="*/ 4304714 w 4304714"/>
              <a:gd name="connsiteY3" fmla="*/ 0 h 3151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04714" h="3151163">
                <a:moveTo>
                  <a:pt x="0" y="3151163"/>
                </a:moveTo>
                <a:cubicBezTo>
                  <a:pt x="10551" y="2440744"/>
                  <a:pt x="61070" y="1711568"/>
                  <a:pt x="323907" y="1237956"/>
                </a:cubicBezTo>
                <a:cubicBezTo>
                  <a:pt x="586744" y="764344"/>
                  <a:pt x="913555" y="515815"/>
                  <a:pt x="1577023" y="309489"/>
                </a:cubicBezTo>
                <a:cubicBezTo>
                  <a:pt x="2240491" y="103163"/>
                  <a:pt x="3022209" y="77372"/>
                  <a:pt x="4304714" y="0"/>
                </a:cubicBezTo>
              </a:path>
            </a:pathLst>
          </a:custGeom>
          <a:noFill/>
          <a:ln w="31750">
            <a:solidFill>
              <a:srgbClr val="FFA7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1D0162D-F859-4F61-B93D-60E11F6921A6}"/>
              </a:ext>
            </a:extLst>
          </p:cNvPr>
          <p:cNvGrpSpPr/>
          <p:nvPr/>
        </p:nvGrpSpPr>
        <p:grpSpPr>
          <a:xfrm>
            <a:off x="6051925" y="1695613"/>
            <a:ext cx="5427313" cy="4181489"/>
            <a:chOff x="6051925" y="1695613"/>
            <a:chExt cx="5427313" cy="418148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E21B4DE-7B6B-418D-9C88-3CA8926F5B3D}"/>
                </a:ext>
              </a:extLst>
            </p:cNvPr>
            <p:cNvSpPr/>
            <p:nvPr/>
          </p:nvSpPr>
          <p:spPr>
            <a:xfrm>
              <a:off x="7186409" y="2302498"/>
              <a:ext cx="4292827" cy="314227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891051F-6409-4612-B350-049DCCA055A6}"/>
                </a:ext>
              </a:extLst>
            </p:cNvPr>
            <p:cNvCxnSpPr/>
            <p:nvPr/>
          </p:nvCxnSpPr>
          <p:spPr>
            <a:xfrm flipV="1">
              <a:off x="7186409" y="2302498"/>
              <a:ext cx="4292827" cy="3142273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1AB4915-8BD7-40EF-8AAD-B8D2A5690A32}"/>
                </a:ext>
              </a:extLst>
            </p:cNvPr>
            <p:cNvSpPr txBox="1"/>
            <p:nvPr/>
          </p:nvSpPr>
          <p:spPr>
            <a:xfrm>
              <a:off x="8482819" y="5538548"/>
              <a:ext cx="21945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False Positives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FAB3F8F-05DE-40B4-9270-8E58EBDC37D8}"/>
                </a:ext>
              </a:extLst>
            </p:cNvPr>
            <p:cNvSpPr txBox="1"/>
            <p:nvPr/>
          </p:nvSpPr>
          <p:spPr>
            <a:xfrm rot="16200000">
              <a:off x="6067961" y="3513878"/>
              <a:ext cx="15951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True Positives</a:t>
              </a:r>
            </a:p>
          </p:txBody>
        </p:sp>
        <p:sp>
          <p:nvSpPr>
            <p:cNvPr id="25" name="Google Shape;99;p3">
              <a:extLst>
                <a:ext uri="{FF2B5EF4-FFF2-40B4-BE49-F238E27FC236}">
                  <a16:creationId xmlns:a16="http://schemas.microsoft.com/office/drawing/2014/main" id="{CBA01FDE-39EF-49A8-A244-E70D24D09FAF}"/>
                </a:ext>
              </a:extLst>
            </p:cNvPr>
            <p:cNvSpPr txBox="1">
              <a:spLocks/>
            </p:cNvSpPr>
            <p:nvPr/>
          </p:nvSpPr>
          <p:spPr>
            <a:xfrm>
              <a:off x="7925679" y="1695613"/>
              <a:ext cx="3308839" cy="5594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rm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  <a:defRPr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Calibri"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Subcategories</a:t>
              </a: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52389D4-4ECF-4DCF-9251-8A525B202F5A}"/>
                </a:ext>
              </a:extLst>
            </p:cNvPr>
            <p:cNvSpPr/>
            <p:nvPr/>
          </p:nvSpPr>
          <p:spPr>
            <a:xfrm>
              <a:off x="7202658" y="2307102"/>
              <a:ext cx="4276579" cy="3137095"/>
            </a:xfrm>
            <a:custGeom>
              <a:avLst/>
              <a:gdLst>
                <a:gd name="connsiteX0" fmla="*/ 0 w 4276579"/>
                <a:gd name="connsiteY0" fmla="*/ 3137095 h 3137095"/>
                <a:gd name="connsiteX1" fmla="*/ 562708 w 4276579"/>
                <a:gd name="connsiteY1" fmla="*/ 1603716 h 3137095"/>
                <a:gd name="connsiteX2" fmla="*/ 1547447 w 4276579"/>
                <a:gd name="connsiteY2" fmla="*/ 675249 h 3137095"/>
                <a:gd name="connsiteX3" fmla="*/ 4276579 w 4276579"/>
                <a:gd name="connsiteY3" fmla="*/ 0 h 3137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6579" h="3137095">
                  <a:moveTo>
                    <a:pt x="0" y="3137095"/>
                  </a:moveTo>
                  <a:cubicBezTo>
                    <a:pt x="152400" y="2575559"/>
                    <a:pt x="304800" y="2014024"/>
                    <a:pt x="562708" y="1603716"/>
                  </a:cubicBezTo>
                  <a:cubicBezTo>
                    <a:pt x="820616" y="1193408"/>
                    <a:pt x="928469" y="942535"/>
                    <a:pt x="1547447" y="675249"/>
                  </a:cubicBezTo>
                  <a:cubicBezTo>
                    <a:pt x="2166425" y="407963"/>
                    <a:pt x="3221502" y="203981"/>
                    <a:pt x="4276579" y="0"/>
                  </a:cubicBezTo>
                </a:path>
              </a:pathLst>
            </a:cu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C17A711-CB22-4F51-BB3C-F87F8BAD6B2A}"/>
                </a:ext>
              </a:extLst>
            </p:cNvPr>
            <p:cNvSpPr/>
            <p:nvPr/>
          </p:nvSpPr>
          <p:spPr>
            <a:xfrm>
              <a:off x="7174485" y="2307102"/>
              <a:ext cx="4304753" cy="3123027"/>
            </a:xfrm>
            <a:custGeom>
              <a:avLst/>
              <a:gdLst>
                <a:gd name="connsiteX0" fmla="*/ 49117 w 4353831"/>
                <a:gd name="connsiteY0" fmla="*/ 3123027 h 3123027"/>
                <a:gd name="connsiteX1" fmla="*/ 175726 w 4353831"/>
                <a:gd name="connsiteY1" fmla="*/ 1913206 h 3123027"/>
                <a:gd name="connsiteX2" fmla="*/ 1484022 w 4353831"/>
                <a:gd name="connsiteY2" fmla="*/ 1097280 h 3123027"/>
                <a:gd name="connsiteX3" fmla="*/ 4353831 w 4353831"/>
                <a:gd name="connsiteY3" fmla="*/ 0 h 3123027"/>
                <a:gd name="connsiteX0" fmla="*/ 13254 w 4317968"/>
                <a:gd name="connsiteY0" fmla="*/ 3123027 h 3123027"/>
                <a:gd name="connsiteX1" fmla="*/ 322743 w 4317968"/>
                <a:gd name="connsiteY1" fmla="*/ 1702191 h 3123027"/>
                <a:gd name="connsiteX2" fmla="*/ 1448159 w 4317968"/>
                <a:gd name="connsiteY2" fmla="*/ 1097280 h 3123027"/>
                <a:gd name="connsiteX3" fmla="*/ 4317968 w 4317968"/>
                <a:gd name="connsiteY3" fmla="*/ 0 h 3123027"/>
                <a:gd name="connsiteX0" fmla="*/ 21282 w 4325996"/>
                <a:gd name="connsiteY0" fmla="*/ 3123027 h 3123027"/>
                <a:gd name="connsiteX1" fmla="*/ 330771 w 4325996"/>
                <a:gd name="connsiteY1" fmla="*/ 1702191 h 3123027"/>
                <a:gd name="connsiteX2" fmla="*/ 1976692 w 4325996"/>
                <a:gd name="connsiteY2" fmla="*/ 815926 h 3123027"/>
                <a:gd name="connsiteX3" fmla="*/ 4325996 w 4325996"/>
                <a:gd name="connsiteY3" fmla="*/ 0 h 3123027"/>
                <a:gd name="connsiteX0" fmla="*/ 111 w 4304825"/>
                <a:gd name="connsiteY0" fmla="*/ 3123027 h 3123027"/>
                <a:gd name="connsiteX1" fmla="*/ 84516 w 4304825"/>
                <a:gd name="connsiteY1" fmla="*/ 2405575 h 3123027"/>
                <a:gd name="connsiteX2" fmla="*/ 309600 w 4304825"/>
                <a:gd name="connsiteY2" fmla="*/ 1702191 h 3123027"/>
                <a:gd name="connsiteX3" fmla="*/ 1955521 w 4304825"/>
                <a:gd name="connsiteY3" fmla="*/ 815926 h 3123027"/>
                <a:gd name="connsiteX4" fmla="*/ 4304825 w 4304825"/>
                <a:gd name="connsiteY4" fmla="*/ 0 h 3123027"/>
                <a:gd name="connsiteX0" fmla="*/ 111 w 4304825"/>
                <a:gd name="connsiteY0" fmla="*/ 3123027 h 3123027"/>
                <a:gd name="connsiteX1" fmla="*/ 84516 w 4304825"/>
                <a:gd name="connsiteY1" fmla="*/ 2405575 h 3123027"/>
                <a:gd name="connsiteX2" fmla="*/ 450277 w 4304825"/>
                <a:gd name="connsiteY2" fmla="*/ 1575582 h 3123027"/>
                <a:gd name="connsiteX3" fmla="*/ 1955521 w 4304825"/>
                <a:gd name="connsiteY3" fmla="*/ 815926 h 3123027"/>
                <a:gd name="connsiteX4" fmla="*/ 4304825 w 4304825"/>
                <a:gd name="connsiteY4" fmla="*/ 0 h 3123027"/>
                <a:gd name="connsiteX0" fmla="*/ 111 w 4304825"/>
                <a:gd name="connsiteY0" fmla="*/ 3123027 h 3123027"/>
                <a:gd name="connsiteX1" fmla="*/ 84516 w 4304825"/>
                <a:gd name="connsiteY1" fmla="*/ 2405575 h 3123027"/>
                <a:gd name="connsiteX2" fmla="*/ 450277 w 4304825"/>
                <a:gd name="connsiteY2" fmla="*/ 1575582 h 3123027"/>
                <a:gd name="connsiteX3" fmla="*/ 1927385 w 4304825"/>
                <a:gd name="connsiteY3" fmla="*/ 731520 h 3123027"/>
                <a:gd name="connsiteX4" fmla="*/ 4304825 w 4304825"/>
                <a:gd name="connsiteY4" fmla="*/ 0 h 3123027"/>
                <a:gd name="connsiteX0" fmla="*/ 111 w 4304825"/>
                <a:gd name="connsiteY0" fmla="*/ 3123027 h 3123027"/>
                <a:gd name="connsiteX1" fmla="*/ 84516 w 4304825"/>
                <a:gd name="connsiteY1" fmla="*/ 2405575 h 3123027"/>
                <a:gd name="connsiteX2" fmla="*/ 731631 w 4304825"/>
                <a:gd name="connsiteY2" fmla="*/ 1280160 h 3123027"/>
                <a:gd name="connsiteX3" fmla="*/ 1927385 w 4304825"/>
                <a:gd name="connsiteY3" fmla="*/ 731520 h 3123027"/>
                <a:gd name="connsiteX4" fmla="*/ 4304825 w 4304825"/>
                <a:gd name="connsiteY4" fmla="*/ 0 h 3123027"/>
                <a:gd name="connsiteX0" fmla="*/ 39 w 4304753"/>
                <a:gd name="connsiteY0" fmla="*/ 3123027 h 3123027"/>
                <a:gd name="connsiteX1" fmla="*/ 154782 w 4304753"/>
                <a:gd name="connsiteY1" fmla="*/ 2152357 h 3123027"/>
                <a:gd name="connsiteX2" fmla="*/ 731559 w 4304753"/>
                <a:gd name="connsiteY2" fmla="*/ 1280160 h 3123027"/>
                <a:gd name="connsiteX3" fmla="*/ 1927313 w 4304753"/>
                <a:gd name="connsiteY3" fmla="*/ 731520 h 3123027"/>
                <a:gd name="connsiteX4" fmla="*/ 4304753 w 4304753"/>
                <a:gd name="connsiteY4" fmla="*/ 0 h 3123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04753" h="3123027">
                  <a:moveTo>
                    <a:pt x="39" y="3123027"/>
                  </a:moveTo>
                  <a:cubicBezTo>
                    <a:pt x="-2306" y="3022209"/>
                    <a:pt x="103201" y="2389163"/>
                    <a:pt x="154782" y="2152357"/>
                  </a:cubicBezTo>
                  <a:cubicBezTo>
                    <a:pt x="206363" y="1915551"/>
                    <a:pt x="436137" y="1516966"/>
                    <a:pt x="731559" y="1280160"/>
                  </a:cubicBezTo>
                  <a:cubicBezTo>
                    <a:pt x="1026981" y="1043354"/>
                    <a:pt x="1331781" y="944880"/>
                    <a:pt x="1927313" y="731520"/>
                  </a:cubicBezTo>
                  <a:cubicBezTo>
                    <a:pt x="2522845" y="518160"/>
                    <a:pt x="3218024" y="389206"/>
                    <a:pt x="4304753" y="0"/>
                  </a:cubicBezTo>
                </a:path>
              </a:pathLst>
            </a:custGeom>
            <a:noFill/>
            <a:ln>
              <a:solidFill>
                <a:srgbClr val="FFA7A7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B0A35C-2A0E-46F4-9F30-DBAA161DE2D6}"/>
                </a:ext>
              </a:extLst>
            </p:cNvPr>
            <p:cNvSpPr/>
            <p:nvPr/>
          </p:nvSpPr>
          <p:spPr>
            <a:xfrm>
              <a:off x="7160454" y="2308899"/>
              <a:ext cx="4304753" cy="3135298"/>
            </a:xfrm>
            <a:custGeom>
              <a:avLst/>
              <a:gdLst>
                <a:gd name="connsiteX0" fmla="*/ 0 w 4234376"/>
                <a:gd name="connsiteY0" fmla="*/ 3151163 h 3151163"/>
                <a:gd name="connsiteX1" fmla="*/ 492370 w 4234376"/>
                <a:gd name="connsiteY1" fmla="*/ 2236763 h 3151163"/>
                <a:gd name="connsiteX2" fmla="*/ 1012874 w 4234376"/>
                <a:gd name="connsiteY2" fmla="*/ 1252024 h 3151163"/>
                <a:gd name="connsiteX3" fmla="*/ 1913207 w 4234376"/>
                <a:gd name="connsiteY3" fmla="*/ 393895 h 3151163"/>
                <a:gd name="connsiteX4" fmla="*/ 4234376 w 4234376"/>
                <a:gd name="connsiteY4" fmla="*/ 0 h 3151163"/>
                <a:gd name="connsiteX0" fmla="*/ 0 w 4234376"/>
                <a:gd name="connsiteY0" fmla="*/ 3151163 h 3151163"/>
                <a:gd name="connsiteX1" fmla="*/ 576776 w 4234376"/>
                <a:gd name="connsiteY1" fmla="*/ 2264898 h 3151163"/>
                <a:gd name="connsiteX2" fmla="*/ 1012874 w 4234376"/>
                <a:gd name="connsiteY2" fmla="*/ 1252024 h 3151163"/>
                <a:gd name="connsiteX3" fmla="*/ 1913207 w 4234376"/>
                <a:gd name="connsiteY3" fmla="*/ 393895 h 3151163"/>
                <a:gd name="connsiteX4" fmla="*/ 4234376 w 4234376"/>
                <a:gd name="connsiteY4" fmla="*/ 0 h 3151163"/>
                <a:gd name="connsiteX0" fmla="*/ 0 w 4234376"/>
                <a:gd name="connsiteY0" fmla="*/ 3151163 h 3151163"/>
                <a:gd name="connsiteX1" fmla="*/ 576776 w 4234376"/>
                <a:gd name="connsiteY1" fmla="*/ 2264898 h 3151163"/>
                <a:gd name="connsiteX2" fmla="*/ 872197 w 4234376"/>
                <a:gd name="connsiteY2" fmla="*/ 1223889 h 3151163"/>
                <a:gd name="connsiteX3" fmla="*/ 1913207 w 4234376"/>
                <a:gd name="connsiteY3" fmla="*/ 393895 h 3151163"/>
                <a:gd name="connsiteX4" fmla="*/ 4234376 w 4234376"/>
                <a:gd name="connsiteY4" fmla="*/ 0 h 3151163"/>
                <a:gd name="connsiteX0" fmla="*/ 0 w 4234376"/>
                <a:gd name="connsiteY0" fmla="*/ 3151163 h 3151163"/>
                <a:gd name="connsiteX1" fmla="*/ 506437 w 4234376"/>
                <a:gd name="connsiteY1" fmla="*/ 2222695 h 3151163"/>
                <a:gd name="connsiteX2" fmla="*/ 872197 w 4234376"/>
                <a:gd name="connsiteY2" fmla="*/ 1223889 h 3151163"/>
                <a:gd name="connsiteX3" fmla="*/ 1913207 w 4234376"/>
                <a:gd name="connsiteY3" fmla="*/ 393895 h 3151163"/>
                <a:gd name="connsiteX4" fmla="*/ 4234376 w 4234376"/>
                <a:gd name="connsiteY4" fmla="*/ 0 h 3151163"/>
                <a:gd name="connsiteX0" fmla="*/ 0 w 4234376"/>
                <a:gd name="connsiteY0" fmla="*/ 3151163 h 3151163"/>
                <a:gd name="connsiteX1" fmla="*/ 464234 w 4234376"/>
                <a:gd name="connsiteY1" fmla="*/ 2222695 h 3151163"/>
                <a:gd name="connsiteX2" fmla="*/ 872197 w 4234376"/>
                <a:gd name="connsiteY2" fmla="*/ 1223889 h 3151163"/>
                <a:gd name="connsiteX3" fmla="*/ 1913207 w 4234376"/>
                <a:gd name="connsiteY3" fmla="*/ 393895 h 3151163"/>
                <a:gd name="connsiteX4" fmla="*/ 4234376 w 4234376"/>
                <a:gd name="connsiteY4" fmla="*/ 0 h 3151163"/>
                <a:gd name="connsiteX0" fmla="*/ 0 w 4234376"/>
                <a:gd name="connsiteY0" fmla="*/ 3151163 h 3151163"/>
                <a:gd name="connsiteX1" fmla="*/ 464234 w 4234376"/>
                <a:gd name="connsiteY1" fmla="*/ 2222695 h 3151163"/>
                <a:gd name="connsiteX2" fmla="*/ 1153551 w 4234376"/>
                <a:gd name="connsiteY2" fmla="*/ 745588 h 3151163"/>
                <a:gd name="connsiteX3" fmla="*/ 1913207 w 4234376"/>
                <a:gd name="connsiteY3" fmla="*/ 393895 h 3151163"/>
                <a:gd name="connsiteX4" fmla="*/ 4234376 w 4234376"/>
                <a:gd name="connsiteY4" fmla="*/ 0 h 3151163"/>
                <a:gd name="connsiteX0" fmla="*/ 0 w 4234376"/>
                <a:gd name="connsiteY0" fmla="*/ 3151163 h 3151163"/>
                <a:gd name="connsiteX1" fmla="*/ 464234 w 4234376"/>
                <a:gd name="connsiteY1" fmla="*/ 2222695 h 3151163"/>
                <a:gd name="connsiteX2" fmla="*/ 1153551 w 4234376"/>
                <a:gd name="connsiteY2" fmla="*/ 745588 h 3151163"/>
                <a:gd name="connsiteX3" fmla="*/ 2574388 w 4234376"/>
                <a:gd name="connsiteY3" fmla="*/ 253218 h 3151163"/>
                <a:gd name="connsiteX4" fmla="*/ 4234376 w 4234376"/>
                <a:gd name="connsiteY4" fmla="*/ 0 h 3151163"/>
                <a:gd name="connsiteX0" fmla="*/ 0 w 4234376"/>
                <a:gd name="connsiteY0" fmla="*/ 3151163 h 3151163"/>
                <a:gd name="connsiteX1" fmla="*/ 464234 w 4234376"/>
                <a:gd name="connsiteY1" fmla="*/ 2222695 h 3151163"/>
                <a:gd name="connsiteX2" fmla="*/ 1153551 w 4234376"/>
                <a:gd name="connsiteY2" fmla="*/ 745588 h 3151163"/>
                <a:gd name="connsiteX3" fmla="*/ 2574388 w 4234376"/>
                <a:gd name="connsiteY3" fmla="*/ 253218 h 3151163"/>
                <a:gd name="connsiteX4" fmla="*/ 4234376 w 4234376"/>
                <a:gd name="connsiteY4" fmla="*/ 0 h 3151163"/>
                <a:gd name="connsiteX0" fmla="*/ 0 w 4234376"/>
                <a:gd name="connsiteY0" fmla="*/ 3151163 h 3151163"/>
                <a:gd name="connsiteX1" fmla="*/ 464234 w 4234376"/>
                <a:gd name="connsiteY1" fmla="*/ 2222695 h 3151163"/>
                <a:gd name="connsiteX2" fmla="*/ 1153551 w 4234376"/>
                <a:gd name="connsiteY2" fmla="*/ 745588 h 3151163"/>
                <a:gd name="connsiteX3" fmla="*/ 2574388 w 4234376"/>
                <a:gd name="connsiteY3" fmla="*/ 253218 h 3151163"/>
                <a:gd name="connsiteX4" fmla="*/ 4234376 w 4234376"/>
                <a:gd name="connsiteY4" fmla="*/ 0 h 3151163"/>
                <a:gd name="connsiteX0" fmla="*/ 0 w 4234376"/>
                <a:gd name="connsiteY0" fmla="*/ 3151163 h 3151163"/>
                <a:gd name="connsiteX1" fmla="*/ 464234 w 4234376"/>
                <a:gd name="connsiteY1" fmla="*/ 2222695 h 3151163"/>
                <a:gd name="connsiteX2" fmla="*/ 1153551 w 4234376"/>
                <a:gd name="connsiteY2" fmla="*/ 745588 h 3151163"/>
                <a:gd name="connsiteX3" fmla="*/ 2658794 w 4234376"/>
                <a:gd name="connsiteY3" fmla="*/ 196947 h 3151163"/>
                <a:gd name="connsiteX4" fmla="*/ 4234376 w 4234376"/>
                <a:gd name="connsiteY4" fmla="*/ 0 h 3151163"/>
                <a:gd name="connsiteX0" fmla="*/ 0 w 4234376"/>
                <a:gd name="connsiteY0" fmla="*/ 3151163 h 3151163"/>
                <a:gd name="connsiteX1" fmla="*/ 464234 w 4234376"/>
                <a:gd name="connsiteY1" fmla="*/ 2222695 h 3151163"/>
                <a:gd name="connsiteX2" fmla="*/ 1153551 w 4234376"/>
                <a:gd name="connsiteY2" fmla="*/ 745588 h 3151163"/>
                <a:gd name="connsiteX3" fmla="*/ 2658794 w 4234376"/>
                <a:gd name="connsiteY3" fmla="*/ 196947 h 3151163"/>
                <a:gd name="connsiteX4" fmla="*/ 4234376 w 4234376"/>
                <a:gd name="connsiteY4" fmla="*/ 0 h 3151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34376" h="3151163">
                  <a:moveTo>
                    <a:pt x="0" y="3151163"/>
                  </a:moveTo>
                  <a:cubicBezTo>
                    <a:pt x="192259" y="2855741"/>
                    <a:pt x="271976" y="2623624"/>
                    <a:pt x="464234" y="2222695"/>
                  </a:cubicBezTo>
                  <a:cubicBezTo>
                    <a:pt x="656492" y="1821766"/>
                    <a:pt x="787791" y="1083213"/>
                    <a:pt x="1153551" y="745588"/>
                  </a:cubicBezTo>
                  <a:cubicBezTo>
                    <a:pt x="1519311" y="407963"/>
                    <a:pt x="2131256" y="307145"/>
                    <a:pt x="2658794" y="196947"/>
                  </a:cubicBezTo>
                  <a:cubicBezTo>
                    <a:pt x="3186332" y="86749"/>
                    <a:pt x="3699803" y="96130"/>
                    <a:pt x="4234376" y="0"/>
                  </a:cubicBezTo>
                </a:path>
              </a:pathLst>
            </a:custGeom>
            <a:noFill/>
            <a:ln>
              <a:solidFill>
                <a:srgbClr val="FFA7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row: Right 26">
              <a:extLst>
                <a:ext uri="{FF2B5EF4-FFF2-40B4-BE49-F238E27FC236}">
                  <a16:creationId xmlns:a16="http://schemas.microsoft.com/office/drawing/2014/main" id="{04FBED55-3547-40DF-A92E-E58F8C04B5CF}"/>
                </a:ext>
              </a:extLst>
            </p:cNvPr>
            <p:cNvSpPr/>
            <p:nvPr/>
          </p:nvSpPr>
          <p:spPr>
            <a:xfrm>
              <a:off x="6051925" y="3258753"/>
              <a:ext cx="511126" cy="1166609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A6084B9-06A6-470F-9FA9-7A4FC4FA2356}"/>
              </a:ext>
            </a:extLst>
          </p:cNvPr>
          <p:cNvGrpSpPr/>
          <p:nvPr/>
        </p:nvGrpSpPr>
        <p:grpSpPr>
          <a:xfrm>
            <a:off x="831476" y="1695613"/>
            <a:ext cx="4783003" cy="4181489"/>
            <a:chOff x="831476" y="1695613"/>
            <a:chExt cx="4783003" cy="4181489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93F997B-8807-4648-9613-93CCAE74728F}"/>
                </a:ext>
              </a:extLst>
            </p:cNvPr>
            <p:cNvSpPr/>
            <p:nvPr/>
          </p:nvSpPr>
          <p:spPr>
            <a:xfrm>
              <a:off x="1321651" y="2302498"/>
              <a:ext cx="4292827" cy="314227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C02BD30-5923-401F-B597-A3EA72FB77E8}"/>
                </a:ext>
              </a:extLst>
            </p:cNvPr>
            <p:cNvCxnSpPr/>
            <p:nvPr/>
          </p:nvCxnSpPr>
          <p:spPr>
            <a:xfrm flipV="1">
              <a:off x="1321651" y="2302498"/>
              <a:ext cx="4292827" cy="3142273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B9EC367-DF7E-47A6-BBE4-D2F02557914D}"/>
                </a:ext>
              </a:extLst>
            </p:cNvPr>
            <p:cNvSpPr txBox="1"/>
            <p:nvPr/>
          </p:nvSpPr>
          <p:spPr>
            <a:xfrm>
              <a:off x="2618061" y="5538548"/>
              <a:ext cx="21945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>
                      <a:lumMod val="50000"/>
                    </a:schemeClr>
                  </a:solidFill>
                </a:rPr>
                <a:t>False Positives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B1F33C2-1B3F-413D-AE28-CEC5EBEBCE9C}"/>
                </a:ext>
              </a:extLst>
            </p:cNvPr>
            <p:cNvSpPr txBox="1"/>
            <p:nvPr/>
          </p:nvSpPr>
          <p:spPr>
            <a:xfrm rot="16200000">
              <a:off x="203203" y="3513879"/>
              <a:ext cx="15950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>
                      <a:lumMod val="50000"/>
                    </a:schemeClr>
                  </a:solidFill>
                </a:rPr>
                <a:t>True Positives</a:t>
              </a:r>
            </a:p>
          </p:txBody>
        </p:sp>
        <p:sp>
          <p:nvSpPr>
            <p:cNvPr id="34" name="Google Shape;99;p3">
              <a:extLst>
                <a:ext uri="{FF2B5EF4-FFF2-40B4-BE49-F238E27FC236}">
                  <a16:creationId xmlns:a16="http://schemas.microsoft.com/office/drawing/2014/main" id="{8363624D-BC99-43CD-99A0-8A3328115E1A}"/>
                </a:ext>
              </a:extLst>
            </p:cNvPr>
            <p:cNvSpPr txBox="1">
              <a:spLocks/>
            </p:cNvSpPr>
            <p:nvPr/>
          </p:nvSpPr>
          <p:spPr>
            <a:xfrm>
              <a:off x="2208235" y="1695613"/>
              <a:ext cx="2570337" cy="5594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rm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  <a:defRPr sz="4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buSzPts val="4000"/>
              </a:pPr>
              <a:r>
                <a:rPr lang="en-US" sz="3200" dirty="0">
                  <a:solidFill>
                    <a:schemeClr val="bg1">
                      <a:lumMod val="50000"/>
                    </a:schemeClr>
                  </a:solidFill>
                </a:rPr>
                <a:t>ROC Curve</a:t>
              </a: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E97BD41-BA4B-4DF6-8C61-5DFC0979C258}"/>
                </a:ext>
              </a:extLst>
            </p:cNvPr>
            <p:cNvSpPr/>
            <p:nvPr/>
          </p:nvSpPr>
          <p:spPr>
            <a:xfrm>
              <a:off x="1337900" y="2307102"/>
              <a:ext cx="4276579" cy="3137095"/>
            </a:xfrm>
            <a:custGeom>
              <a:avLst/>
              <a:gdLst>
                <a:gd name="connsiteX0" fmla="*/ 0 w 4276579"/>
                <a:gd name="connsiteY0" fmla="*/ 3137095 h 3137095"/>
                <a:gd name="connsiteX1" fmla="*/ 562708 w 4276579"/>
                <a:gd name="connsiteY1" fmla="*/ 1603716 h 3137095"/>
                <a:gd name="connsiteX2" fmla="*/ 1547447 w 4276579"/>
                <a:gd name="connsiteY2" fmla="*/ 675249 h 3137095"/>
                <a:gd name="connsiteX3" fmla="*/ 4276579 w 4276579"/>
                <a:gd name="connsiteY3" fmla="*/ 0 h 3137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6579" h="3137095">
                  <a:moveTo>
                    <a:pt x="0" y="3137095"/>
                  </a:moveTo>
                  <a:cubicBezTo>
                    <a:pt x="152400" y="2575559"/>
                    <a:pt x="304800" y="2014024"/>
                    <a:pt x="562708" y="1603716"/>
                  </a:cubicBezTo>
                  <a:cubicBezTo>
                    <a:pt x="820616" y="1193408"/>
                    <a:pt x="928469" y="942535"/>
                    <a:pt x="1547447" y="675249"/>
                  </a:cubicBezTo>
                  <a:cubicBezTo>
                    <a:pt x="2166425" y="407963"/>
                    <a:pt x="3221502" y="203981"/>
                    <a:pt x="4276579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Arrow: Right 35">
              <a:extLst>
                <a:ext uri="{FF2B5EF4-FFF2-40B4-BE49-F238E27FC236}">
                  <a16:creationId xmlns:a16="http://schemas.microsoft.com/office/drawing/2014/main" id="{C639B34A-B1DA-4BF1-8714-F33606A684BF}"/>
                </a:ext>
              </a:extLst>
            </p:cNvPr>
            <p:cNvSpPr/>
            <p:nvPr/>
          </p:nvSpPr>
          <p:spPr>
            <a:xfrm rot="12800137">
              <a:off x="1767740" y="3230134"/>
              <a:ext cx="1814734" cy="219174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40460E3-664E-46DB-B6F2-2E72613C00EA}"/>
                </a:ext>
              </a:extLst>
            </p:cNvPr>
            <p:cNvSpPr txBox="1"/>
            <p:nvPr/>
          </p:nvSpPr>
          <p:spPr>
            <a:xfrm>
              <a:off x="1419277" y="2441177"/>
              <a:ext cx="6571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Better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8FA49967-AEE3-4879-A117-6A045F6307D7}"/>
              </a:ext>
            </a:extLst>
          </p:cNvPr>
          <p:cNvSpPr txBox="1"/>
          <p:nvPr/>
        </p:nvSpPr>
        <p:spPr>
          <a:xfrm>
            <a:off x="300225" y="1090466"/>
            <a:ext cx="11891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accent1">
                    <a:lumMod val="75000"/>
                  </a:schemeClr>
                </a:solidFill>
              </a:rPr>
              <a:t>In practice, not possible to ensure identical subcategory bias</a:t>
            </a:r>
          </a:p>
        </p:txBody>
      </p:sp>
    </p:spTree>
    <p:extLst>
      <p:ext uri="{BB962C8B-B14F-4D97-AF65-F5344CB8AC3E}">
        <p14:creationId xmlns:p14="http://schemas.microsoft.com/office/powerpoint/2010/main" val="165151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B84998-F3E1-4CE4-B60A-C1BDA8A0127D}"/>
              </a:ext>
            </a:extLst>
          </p:cNvPr>
          <p:cNvSpPr/>
          <p:nvPr/>
        </p:nvSpPr>
        <p:spPr>
          <a:xfrm>
            <a:off x="0" y="1026942"/>
            <a:ext cx="12185527" cy="5641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838200" y="1219141"/>
            <a:ext cx="10515600" cy="885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You now have a model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as unbiased as possible</a:t>
            </a:r>
            <a:endParaRPr sz="4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838200" y="2363638"/>
            <a:ext cx="10515600" cy="364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>
              <a:spcBef>
                <a:spcPts val="0"/>
              </a:spcBef>
              <a:buSzPts val="2800"/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Balancing of various biases</a:t>
            </a:r>
          </a:p>
          <a:p>
            <a:pPr marL="1092200" lvl="1" indent="-457200">
              <a:spcBef>
                <a:spcPts val="0"/>
              </a:spcBef>
              <a:buSzPts val="2800"/>
              <a:buFont typeface="Calibri" panose="020F0502020204030204" pitchFamily="34" charset="0"/>
              <a:buChar char="⁻"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Balanced input data</a:t>
            </a:r>
          </a:p>
          <a:p>
            <a:pPr marL="1092200" lvl="1" indent="-457200">
              <a:spcBef>
                <a:spcPts val="0"/>
              </a:spcBef>
              <a:buSzPts val="2800"/>
              <a:buFont typeface="Calibri" panose="020F0502020204030204" pitchFamily="34" charset="0"/>
              <a:buChar char="⁻"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Tuned thresholds</a:t>
            </a:r>
          </a:p>
          <a:p>
            <a:pPr marL="1092200" lvl="1" indent="-457200">
              <a:spcBef>
                <a:spcPts val="0"/>
              </a:spcBef>
              <a:buSzPts val="2800"/>
              <a:buFont typeface="Calibri" panose="020F0502020204030204" pitchFamily="34" charset="0"/>
              <a:buChar char="⁻"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Built separate models</a:t>
            </a:r>
          </a:p>
          <a:p>
            <a:pPr marL="1092200" lvl="1" indent="-457200">
              <a:spcBef>
                <a:spcPts val="0"/>
              </a:spcBef>
              <a:buSzPts val="2800"/>
              <a:buFont typeface="Calibri" panose="020F0502020204030204" pitchFamily="34" charset="0"/>
              <a:buChar char="⁻"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Etc.</a:t>
            </a:r>
          </a:p>
          <a:p>
            <a:pPr marL="1092200" lvl="1" indent="-457200">
              <a:spcBef>
                <a:spcPts val="0"/>
              </a:spcBef>
              <a:buSzPts val="2800"/>
              <a:buFont typeface="Calibri" panose="020F0502020204030204" pitchFamily="34" charset="0"/>
              <a:buChar char="⁻"/>
            </a:pP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  <a:p>
            <a:pPr marL="177800" indent="0">
              <a:spcBef>
                <a:spcPts val="0"/>
              </a:spcBef>
              <a:buSzPts val="2800"/>
              <a:buNone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Now you need to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deploy</a:t>
            </a: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2A9E759-31B5-4126-9A9D-1BBD591004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  <p:sp>
        <p:nvSpPr>
          <p:cNvPr id="7" name="Google Shape;94;p2">
            <a:extLst>
              <a:ext uri="{FF2B5EF4-FFF2-40B4-BE49-F238E27FC236}">
                <a16:creationId xmlns:a16="http://schemas.microsoft.com/office/drawing/2014/main" id="{69658097-4235-4419-8250-1A3D55337FD1}"/>
              </a:ext>
            </a:extLst>
          </p:cNvPr>
          <p:cNvSpPr txBox="1"/>
          <p:nvPr/>
        </p:nvSpPr>
        <p:spPr>
          <a:xfrm>
            <a:off x="1913205" y="99413"/>
            <a:ext cx="9447067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Done! Complete!  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0303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B84998-F3E1-4CE4-B60A-C1BDA8A0127D}"/>
              </a:ext>
            </a:extLst>
          </p:cNvPr>
          <p:cNvSpPr/>
          <p:nvPr/>
        </p:nvSpPr>
        <p:spPr>
          <a:xfrm>
            <a:off x="0" y="1051280"/>
            <a:ext cx="12185527" cy="5641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838200" y="1219141"/>
            <a:ext cx="10515600" cy="885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Simplified system with model</a:t>
            </a:r>
            <a:endParaRPr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2A9E759-31B5-4126-9A9D-1BBD591004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  <p:sp>
        <p:nvSpPr>
          <p:cNvPr id="7" name="Google Shape;94;p2">
            <a:extLst>
              <a:ext uri="{FF2B5EF4-FFF2-40B4-BE49-F238E27FC236}">
                <a16:creationId xmlns:a16="http://schemas.microsoft.com/office/drawing/2014/main" id="{69658097-4235-4419-8250-1A3D55337FD1}"/>
              </a:ext>
            </a:extLst>
          </p:cNvPr>
          <p:cNvSpPr txBox="1"/>
          <p:nvPr/>
        </p:nvSpPr>
        <p:spPr>
          <a:xfrm>
            <a:off x="1913205" y="99413"/>
            <a:ext cx="9447067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r>
              <a:rPr kumimoji="0" lang="en-US" sz="40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Models Deploy into a </a:t>
            </a:r>
            <a:r>
              <a:rPr lang="en-US" sz="4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kumimoji="0" lang="en-US" sz="4000" b="0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arger</a:t>
            </a:r>
            <a:r>
              <a:rPr kumimoji="0" lang="en-US" sz="40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kumimoji="0" lang="en-US" sz="4000" b="0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ystem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FA0755D-5E56-4A7D-BBF3-757752B5B2FA}"/>
              </a:ext>
            </a:extLst>
          </p:cNvPr>
          <p:cNvGrpSpPr/>
          <p:nvPr/>
        </p:nvGrpSpPr>
        <p:grpSpPr>
          <a:xfrm>
            <a:off x="838200" y="2986148"/>
            <a:ext cx="6561406" cy="2544388"/>
            <a:chOff x="838200" y="2986148"/>
            <a:chExt cx="6561406" cy="254438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3DB1B0-9119-43F1-B053-F417ADA74DDC}"/>
                </a:ext>
              </a:extLst>
            </p:cNvPr>
            <p:cNvSpPr/>
            <p:nvPr/>
          </p:nvSpPr>
          <p:spPr>
            <a:xfrm>
              <a:off x="838200" y="2986148"/>
              <a:ext cx="1490908" cy="88570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chemeClr val="bg1">
                      <a:lumMod val="50000"/>
                    </a:schemeClr>
                  </a:solidFill>
                </a:rPr>
                <a:t>Data Collection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AAB6ACC-0362-4016-93D2-E7B6B0102B3A}"/>
                </a:ext>
              </a:extLst>
            </p:cNvPr>
            <p:cNvSpPr/>
            <p:nvPr/>
          </p:nvSpPr>
          <p:spPr>
            <a:xfrm>
              <a:off x="2872514" y="2986148"/>
              <a:ext cx="1490908" cy="88570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chemeClr val="bg1">
                      <a:lumMod val="50000"/>
                    </a:schemeClr>
                  </a:solidFill>
                </a:rPr>
                <a:t>Data Processing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515CAA7-5668-476E-988B-C49643C05974}"/>
                </a:ext>
              </a:extLst>
            </p:cNvPr>
            <p:cNvSpPr/>
            <p:nvPr/>
          </p:nvSpPr>
          <p:spPr>
            <a:xfrm>
              <a:off x="4906828" y="2986148"/>
              <a:ext cx="1490908" cy="88570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i="1" dirty="0">
                  <a:solidFill>
                    <a:schemeClr val="accent1">
                      <a:lumMod val="75000"/>
                    </a:schemeClr>
                  </a:solidFill>
                </a:rPr>
                <a:t>Model Prediction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8C5EFE29-4D3A-4C0E-85A5-0C6024115529}"/>
                </a:ext>
              </a:extLst>
            </p:cNvPr>
            <p:cNvCxnSpPr>
              <a:endCxn id="18" idx="1"/>
            </p:cNvCxnSpPr>
            <p:nvPr/>
          </p:nvCxnSpPr>
          <p:spPr>
            <a:xfrm>
              <a:off x="2329108" y="3429000"/>
              <a:ext cx="5434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25F55CC9-13A3-43C9-84E7-A3C1B483AD90}"/>
                </a:ext>
              </a:extLst>
            </p:cNvPr>
            <p:cNvCxnSpPr/>
            <p:nvPr/>
          </p:nvCxnSpPr>
          <p:spPr>
            <a:xfrm>
              <a:off x="4363422" y="3432517"/>
              <a:ext cx="5434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BA39607-F871-48FB-8C5C-729CD4E40369}"/>
                </a:ext>
              </a:extLst>
            </p:cNvPr>
            <p:cNvSpPr/>
            <p:nvPr/>
          </p:nvSpPr>
          <p:spPr>
            <a:xfrm>
              <a:off x="6161821" y="3777203"/>
              <a:ext cx="443718" cy="45016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>
                      <a:lumMod val="75000"/>
                    </a:schemeClr>
                  </a:solidFill>
                </a:rPr>
                <a:t>1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ABF99CE-178F-4816-9463-FCE88B092D18}"/>
                </a:ext>
              </a:extLst>
            </p:cNvPr>
            <p:cNvSpPr txBox="1"/>
            <p:nvPr/>
          </p:nvSpPr>
          <p:spPr>
            <a:xfrm>
              <a:off x="5008098" y="4360985"/>
              <a:ext cx="2391508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50000"/>
                    </a:schemeClr>
                  </a:solidFill>
                </a:rPr>
                <a:t>Model statistics</a:t>
              </a:r>
            </a:p>
            <a:p>
              <a:r>
                <a:rPr lang="en-US" dirty="0">
                  <a:solidFill>
                    <a:schemeClr val="bg1">
                      <a:lumMod val="50000"/>
                    </a:schemeClr>
                  </a:solidFill>
                </a:rPr>
                <a:t>Data stability</a:t>
              </a:r>
            </a:p>
            <a:p>
              <a:r>
                <a:rPr lang="en-US" dirty="0">
                  <a:solidFill>
                    <a:schemeClr val="bg1">
                      <a:lumMod val="50000"/>
                    </a:schemeClr>
                  </a:solidFill>
                </a:rPr>
                <a:t>Accuracy</a:t>
              </a:r>
            </a:p>
            <a:p>
              <a:r>
                <a:rPr lang="en-US" dirty="0">
                  <a:solidFill>
                    <a:schemeClr val="bg1">
                      <a:lumMod val="50000"/>
                    </a:schemeClr>
                  </a:solidFill>
                </a:rPr>
                <a:t>KPI</a:t>
              </a:r>
            </a:p>
            <a:p>
              <a:r>
                <a:rPr lang="en-US" i="1" dirty="0">
                  <a:solidFill>
                    <a:schemeClr val="accent1">
                      <a:lumMod val="75000"/>
                    </a:schemeClr>
                  </a:solidFill>
                </a:rPr>
                <a:t>Subcategory performance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3BE0467-BB5D-4D52-873A-71CDA172B449}"/>
              </a:ext>
            </a:extLst>
          </p:cNvPr>
          <p:cNvGrpSpPr/>
          <p:nvPr/>
        </p:nvGrpSpPr>
        <p:grpSpPr>
          <a:xfrm>
            <a:off x="6397736" y="2986148"/>
            <a:ext cx="5067432" cy="1898057"/>
            <a:chOff x="6397736" y="2986148"/>
            <a:chExt cx="5067432" cy="189805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6C10605-DF16-4827-B267-2859363BCAF3}"/>
                </a:ext>
              </a:extLst>
            </p:cNvPr>
            <p:cNvSpPr/>
            <p:nvPr/>
          </p:nvSpPr>
          <p:spPr>
            <a:xfrm>
              <a:off x="6941142" y="2986148"/>
              <a:ext cx="1490908" cy="88570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chemeClr val="bg1">
                      <a:lumMod val="50000"/>
                    </a:schemeClr>
                  </a:solidFill>
                </a:rPr>
                <a:t>System or Human Action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C911BF1-432F-4846-9537-26D452ED080F}"/>
                </a:ext>
              </a:extLst>
            </p:cNvPr>
            <p:cNvSpPr/>
            <p:nvPr/>
          </p:nvSpPr>
          <p:spPr>
            <a:xfrm>
              <a:off x="8975455" y="2986148"/>
              <a:ext cx="1490908" cy="88570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chemeClr val="accent1">
                      <a:lumMod val="75000"/>
                    </a:schemeClr>
                  </a:solidFill>
                </a:rPr>
                <a:t>Outcome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E7576EC8-A0E8-46B5-83A8-A4AC9469E4D2}"/>
                </a:ext>
              </a:extLst>
            </p:cNvPr>
            <p:cNvCxnSpPr/>
            <p:nvPr/>
          </p:nvCxnSpPr>
          <p:spPr>
            <a:xfrm>
              <a:off x="8432049" y="3429000"/>
              <a:ext cx="5434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3C3C1165-4FAB-469C-AF0E-A69BE2E34A60}"/>
                </a:ext>
              </a:extLst>
            </p:cNvPr>
            <p:cNvCxnSpPr/>
            <p:nvPr/>
          </p:nvCxnSpPr>
          <p:spPr>
            <a:xfrm>
              <a:off x="6397736" y="3429000"/>
              <a:ext cx="5434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74447052-82FF-4D55-97A8-39F1153E2792}"/>
                </a:ext>
              </a:extLst>
            </p:cNvPr>
            <p:cNvSpPr/>
            <p:nvPr/>
          </p:nvSpPr>
          <p:spPr>
            <a:xfrm>
              <a:off x="10244504" y="3777203"/>
              <a:ext cx="443718" cy="45016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>
                      <a:lumMod val="75000"/>
                    </a:schemeClr>
                  </a:solidFill>
                </a:rPr>
                <a:t>2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92F15B8-CC6C-4EFA-A719-0C075F654976}"/>
                </a:ext>
              </a:extLst>
            </p:cNvPr>
            <p:cNvSpPr txBox="1"/>
            <p:nvPr/>
          </p:nvSpPr>
          <p:spPr>
            <a:xfrm>
              <a:off x="9499049" y="4360985"/>
              <a:ext cx="196611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>
                  <a:solidFill>
                    <a:schemeClr val="accent1">
                      <a:lumMod val="75000"/>
                    </a:schemeClr>
                  </a:solidFill>
                </a:rPr>
                <a:t>Outcome statistics by subcategory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269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B84998-F3E1-4CE4-B60A-C1BDA8A0127D}"/>
              </a:ext>
            </a:extLst>
          </p:cNvPr>
          <p:cNvSpPr/>
          <p:nvPr/>
        </p:nvSpPr>
        <p:spPr>
          <a:xfrm>
            <a:off x="0" y="1026942"/>
            <a:ext cx="12185527" cy="5641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838200" y="1219141"/>
            <a:ext cx="10515600" cy="885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How to define the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system</a:t>
            </a:r>
            <a:endParaRPr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838200" y="2363638"/>
            <a:ext cx="10515600" cy="364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0" indent="-457200">
              <a:spcBef>
                <a:spcPts val="0"/>
              </a:spcBef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Are you accounting for society in your AI development?</a:t>
            </a:r>
          </a:p>
          <a:p>
            <a:pPr marL="635000" indent="-457200">
              <a:spcBef>
                <a:spcPts val="0"/>
              </a:spcBef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What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cultural/social frameworks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are you expecting</a:t>
            </a:r>
          </a:p>
          <a:p>
            <a:pPr marL="635000" indent="-457200">
              <a:spcBef>
                <a:spcPts val="0"/>
              </a:spcBef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What is the interaction with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users and impacted groups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marL="1092200" lvl="1" indent="-457200">
              <a:spcBef>
                <a:spcPts val="0"/>
              </a:spcBef>
              <a:buSzPts val="2800"/>
              <a:buFont typeface="Calibri" panose="020F0502020204030204" pitchFamily="34" charset="0"/>
              <a:buChar char="⁻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How much transparency do you provide?</a:t>
            </a:r>
          </a:p>
          <a:p>
            <a:pPr marL="1092200" lvl="1" indent="-457200">
              <a:spcBef>
                <a:spcPts val="0"/>
              </a:spcBef>
              <a:buSzPts val="2800"/>
              <a:buFont typeface="Calibri" panose="020F0502020204030204" pitchFamily="34" charset="0"/>
              <a:buChar char="⁻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Are there regulatory differences and how do you manage?</a:t>
            </a:r>
          </a:p>
          <a:p>
            <a:pPr marL="635000" indent="-457200">
              <a:spcBef>
                <a:spcPts val="0"/>
              </a:spcBef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What systems do you have to monitor your model performance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over time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?</a:t>
            </a:r>
            <a:endParaRPr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2A9E759-31B5-4126-9A9D-1BBD591004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  <p:sp>
        <p:nvSpPr>
          <p:cNvPr id="7" name="Google Shape;94;p2">
            <a:extLst>
              <a:ext uri="{FF2B5EF4-FFF2-40B4-BE49-F238E27FC236}">
                <a16:creationId xmlns:a16="http://schemas.microsoft.com/office/drawing/2014/main" id="{69658097-4235-4419-8250-1A3D55337FD1}"/>
              </a:ext>
            </a:extLst>
          </p:cNvPr>
          <p:cNvSpPr txBox="1"/>
          <p:nvPr/>
        </p:nvSpPr>
        <p:spPr>
          <a:xfrm>
            <a:off x="1913205" y="99413"/>
            <a:ext cx="9447067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tabLst/>
              <a:defRPr/>
            </a:pPr>
            <a:r>
              <a:rPr lang="en-US" sz="4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Further Questions for Deployment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3317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B84998-F3E1-4CE4-B60A-C1BDA8A0127D}"/>
              </a:ext>
            </a:extLst>
          </p:cNvPr>
          <p:cNvSpPr/>
          <p:nvPr/>
        </p:nvSpPr>
        <p:spPr>
          <a:xfrm>
            <a:off x="0" y="1026942"/>
            <a:ext cx="12185527" cy="5641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838200" y="1219141"/>
            <a:ext cx="10515600" cy="885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Framework for Fair AI*</a:t>
            </a:r>
            <a:endParaRPr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844672" y="2104845"/>
            <a:ext cx="10515600" cy="364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0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Framing: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measurement of model or system</a:t>
            </a:r>
          </a:p>
          <a:p>
            <a:pPr marL="635000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Portability: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uses not in assumptions/data</a:t>
            </a:r>
          </a:p>
          <a:p>
            <a:pPr marL="635000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Formalism: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bias ≠ fairness</a:t>
            </a:r>
          </a:p>
          <a:p>
            <a:pPr marL="635000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Ripple Effect: introduction of model changes system</a:t>
            </a:r>
          </a:p>
          <a:p>
            <a:pPr marL="635000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Solutionism: do you really need a model?</a:t>
            </a:r>
          </a:p>
          <a:p>
            <a:pPr marL="635000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635000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Trust</a:t>
            </a: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Privacy</a:t>
            </a:r>
          </a:p>
          <a:p>
            <a:pPr marL="1092200" lvl="1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  <a:buFont typeface="Calibri" panose="020F0502020204030204" pitchFamily="34" charset="0"/>
              <a:buChar char="‒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Transparency</a:t>
            </a:r>
          </a:p>
          <a:p>
            <a:pPr marL="635000" indent="-457200">
              <a:spcBef>
                <a:spcPts val="0"/>
              </a:spcBef>
              <a:buClr>
                <a:schemeClr val="bg1">
                  <a:lumMod val="50000"/>
                </a:schemeClr>
              </a:buClr>
              <a:buSzPts val="2800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2A9E759-31B5-4126-9A9D-1BBD591004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25" y="6077711"/>
            <a:ext cx="2447549" cy="554737"/>
          </a:xfrm>
          <a:prstGeom prst="rect">
            <a:avLst/>
          </a:prstGeom>
        </p:spPr>
      </p:pic>
      <p:sp>
        <p:nvSpPr>
          <p:cNvPr id="7" name="Google Shape;94;p2">
            <a:extLst>
              <a:ext uri="{FF2B5EF4-FFF2-40B4-BE49-F238E27FC236}">
                <a16:creationId xmlns:a16="http://schemas.microsoft.com/office/drawing/2014/main" id="{69658097-4235-4419-8250-1A3D55337FD1}"/>
              </a:ext>
            </a:extLst>
          </p:cNvPr>
          <p:cNvSpPr txBox="1"/>
          <p:nvPr/>
        </p:nvSpPr>
        <p:spPr>
          <a:xfrm>
            <a:off x="1913205" y="99413"/>
            <a:ext cx="9447067" cy="707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2500"/>
          </a:bodyPr>
          <a:lstStyle/>
          <a:p>
            <a:pPr lvl="0">
              <a:lnSpc>
                <a:spcPct val="90000"/>
              </a:lnSpc>
              <a:buClr>
                <a:srgbClr val="FFFFFF"/>
              </a:buClr>
              <a:buSzPts val="4000"/>
              <a:defRPr/>
            </a:pPr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System Thinking is Critical to Analysis of Fairness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8CF4F3-FF9A-43A6-9228-9BCD438CE6E5}"/>
              </a:ext>
            </a:extLst>
          </p:cNvPr>
          <p:cNvSpPr txBox="1"/>
          <p:nvPr/>
        </p:nvSpPr>
        <p:spPr>
          <a:xfrm>
            <a:off x="9857232" y="6320063"/>
            <a:ext cx="288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*Modified from </a:t>
            </a:r>
            <a:r>
              <a:rPr lang="en-US" dirty="0" err="1"/>
              <a:t>Selbst</a:t>
            </a:r>
            <a:r>
              <a:rPr lang="en-US" dirty="0"/>
              <a:t> et al.</a:t>
            </a:r>
          </a:p>
        </p:txBody>
      </p:sp>
    </p:spTree>
    <p:extLst>
      <p:ext uri="{BB962C8B-B14F-4D97-AF65-F5344CB8AC3E}">
        <p14:creationId xmlns:p14="http://schemas.microsoft.com/office/powerpoint/2010/main" val="265609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9571</TotalTime>
  <Words>968</Words>
  <Application>Microsoft Office PowerPoint</Application>
  <PresentationFormat>Widescreen</PresentationFormat>
  <Paragraphs>212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Beyond Bias What Happens After We Know (And Disclose?)  the Biases in our AI Models</vt:lpstr>
      <vt:lpstr>PowerPoint Presentation</vt:lpstr>
      <vt:lpstr>PowerPoint Presentation</vt:lpstr>
      <vt:lpstr>Confusion Matrix</vt:lpstr>
      <vt:lpstr>PowerPoint Presentation</vt:lpstr>
      <vt:lpstr>You now have a model as unbiased as possible</vt:lpstr>
      <vt:lpstr>Simplified system with model</vt:lpstr>
      <vt:lpstr>How to define the system</vt:lpstr>
      <vt:lpstr>Framework for Fair AI*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Think about the system</vt:lpstr>
      <vt:lpstr>PowerPoint Presentation</vt:lpstr>
      <vt:lpstr>PowerPoint Presentation</vt:lpstr>
      <vt:lpstr>References</vt:lpstr>
      <vt:lpstr>Thank you! dhague@uncc.edu dhague@alum.mit.edu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Bias What Happens After We Know (And Disclose?)  the Biases in our AI Models</dc:title>
  <dc:creator>Hertel, Joshua</dc:creator>
  <cp:lastModifiedBy>Doug Hague</cp:lastModifiedBy>
  <cp:revision>56</cp:revision>
  <cp:lastPrinted>2020-04-14T17:02:16Z</cp:lastPrinted>
  <dcterms:created xsi:type="dcterms:W3CDTF">2020-01-20T01:36:13Z</dcterms:created>
  <dcterms:modified xsi:type="dcterms:W3CDTF">2020-04-14T17:05:19Z</dcterms:modified>
</cp:coreProperties>
</file>