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401" r:id="rId2"/>
    <p:sldId id="476" r:id="rId3"/>
    <p:sldId id="495" r:id="rId4"/>
    <p:sldId id="496" r:id="rId5"/>
    <p:sldId id="497" r:id="rId6"/>
    <p:sldId id="479" r:id="rId7"/>
    <p:sldId id="542" r:id="rId8"/>
    <p:sldId id="488" r:id="rId9"/>
    <p:sldId id="541" r:id="rId10"/>
    <p:sldId id="466" r:id="rId11"/>
    <p:sldId id="540" r:id="rId12"/>
    <p:sldId id="546" r:id="rId13"/>
    <p:sldId id="547" r:id="rId14"/>
    <p:sldId id="548" r:id="rId15"/>
    <p:sldId id="550" r:id="rId16"/>
    <p:sldId id="311" r:id="rId17"/>
    <p:sldId id="552" r:id="rId18"/>
    <p:sldId id="55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4"/>
    <p:restoredTop sz="91023"/>
  </p:normalViewPr>
  <p:slideViewPr>
    <p:cSldViewPr snapToGrid="0" snapToObjects="1">
      <p:cViewPr varScale="1">
        <p:scale>
          <a:sx n="154" d="100"/>
          <a:sy n="154" d="100"/>
        </p:scale>
        <p:origin x="2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11A9-2E74-A148-B53A-47F335183B31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7491D-C6F4-A74A-BCA3-853720375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39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179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7491D-C6F4-A74A-BCA3-853720375A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8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483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dirty="0">
              <a:latin typeface="Avenir Next" charset="0"/>
              <a:ea typeface="Avenir Next" charset="0"/>
              <a:cs typeface="Avenir Next" charset="0"/>
            </a:endParaRP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dirty="0">
              <a:latin typeface="Avenir Next" charset="0"/>
              <a:ea typeface="Avenir Next" charset="0"/>
              <a:cs typeface="Avenir Next" charset="0"/>
            </a:endParaRP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dirty="0">
              <a:latin typeface="Avenir Next" charset="0"/>
              <a:ea typeface="Avenir Next" charset="0"/>
              <a:cs typeface="Avenir Next" charset="0"/>
            </a:endParaRP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dirty="0">
              <a:latin typeface="Avenir Next" charset="0"/>
              <a:ea typeface="Avenir Next" charset="0"/>
              <a:cs typeface="Avenir Next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18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4" name="Shape 6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25000"/>
              </a:lnSpc>
              <a:defRPr sz="1300">
                <a:latin typeface="Avenir Roman"/>
                <a:ea typeface="Avenir Roman"/>
                <a:cs typeface="Avenir Roman"/>
                <a:sym typeface="Avenir Roman"/>
              </a:defRPr>
            </a:pPr>
            <a:endParaRPr dirty="0"/>
          </a:p>
          <a:p>
            <a:pPr>
              <a:lnSpc>
                <a:spcPct val="125000"/>
              </a:lnSpc>
              <a:defRPr sz="1300">
                <a:latin typeface="Avenir Roman"/>
                <a:ea typeface="Avenir Roman"/>
                <a:cs typeface="Avenir Roman"/>
                <a:sym typeface="Avenir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8600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77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6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052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470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3" name="Shape 6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300">
                <a:latin typeface="Avenir Roman"/>
                <a:ea typeface="Avenir Roman"/>
                <a:cs typeface="Avenir Roman"/>
                <a:sym typeface="Avenir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9520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4" name="Shape 6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25000"/>
              </a:lnSpc>
              <a:defRPr sz="1300">
                <a:latin typeface="Avenir Roman"/>
                <a:ea typeface="Avenir Roman"/>
                <a:cs typeface="Avenir Roman"/>
                <a:sym typeface="Avenir Roman"/>
              </a:defRPr>
            </a:pPr>
            <a:endParaRPr dirty="0"/>
          </a:p>
          <a:p>
            <a:pPr>
              <a:lnSpc>
                <a:spcPct val="125000"/>
              </a:lnSpc>
              <a:defRPr sz="1300">
                <a:latin typeface="Avenir Roman"/>
                <a:ea typeface="Avenir Roman"/>
                <a:cs typeface="Avenir Roman"/>
                <a:sym typeface="Avenir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2602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7491D-C6F4-A74A-BCA3-853720375A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30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7491D-C6F4-A74A-BCA3-853720375A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68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891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47356-6A8D-784D-8646-EDB358BAB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F4D0C-C3C0-144D-A163-DF5B2726D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D91F0-5E3F-794D-87AB-B2D9EABA1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2B2E-94B3-FF43-BB14-FDA124D4D654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5A896-A5D1-4547-805E-11B77DD5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C688-FBCE-7945-B6C8-695144E8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68C7-8A2F-9B4D-8BF6-558D2D6D7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065B-8167-3D47-A0C3-FBB810DD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7DA8E-F2D8-AC42-AE61-F0877D0EF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E5C98-03C9-B44D-8BE6-68F970A2B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2B2E-94B3-FF43-BB14-FDA124D4D654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3E5F4-354B-C64B-8F5A-9A130D91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AD0EF-F1AB-714F-8DBF-EB21ACB3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68C7-8A2F-9B4D-8BF6-558D2D6D7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3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6B61DF-FF92-6943-B0A0-EC106F95F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91FDE6-937C-7C42-AA3F-920B349DB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A02F1-619E-9C4A-86B6-FF57699DB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2B2E-94B3-FF43-BB14-FDA124D4D654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30696-8EF6-9C42-92FA-51898749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A2A51-82A0-264B-8AAD-76C378B16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68C7-8A2F-9B4D-8BF6-558D2D6D7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33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- Title and Content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 descr="droppedImage.png"/>
          <p:cNvSpPr>
            <a:spLocks noGrp="1"/>
          </p:cNvSpPr>
          <p:nvPr>
            <p:ph type="pic" idx="13"/>
          </p:nvPr>
        </p:nvSpPr>
        <p:spPr>
          <a:xfrm>
            <a:off x="4763" y="0"/>
            <a:ext cx="12206817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7" name="Shape 997"/>
          <p:cNvSpPr>
            <a:spLocks noGrp="1"/>
          </p:cNvSpPr>
          <p:nvPr>
            <p:ph type="body" sz="quarter" idx="14"/>
          </p:nvPr>
        </p:nvSpPr>
        <p:spPr>
          <a:xfrm>
            <a:off x="1555753" y="2608318"/>
            <a:ext cx="8792634" cy="143896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292100">
              <a:lnSpc>
                <a:spcPts val="5400"/>
              </a:lnSpc>
              <a:spcBef>
                <a:spcPts val="0"/>
              </a:spcBef>
              <a:buSzTx/>
              <a:buNone/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sym typeface="Avenir Next"/>
              </a:defRPr>
            </a:lvl1pPr>
          </a:lstStyle>
          <a:p>
            <a:pPr marL="0" indent="0" algn="ctr" defTabSz="584200">
              <a:lnSpc>
                <a:spcPts val="10800"/>
              </a:lnSpc>
              <a:spcBef>
                <a:spcPts val="0"/>
              </a:spcBef>
              <a:buSzTx/>
              <a:buNone/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999" name="Shape 999"/>
          <p:cNvSpPr/>
          <p:nvPr/>
        </p:nvSpPr>
        <p:spPr>
          <a:xfrm>
            <a:off x="5313680" y="680060"/>
            <a:ext cx="212557" cy="276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00"/>
              <a:t> x</a:t>
            </a:r>
          </a:p>
        </p:txBody>
      </p:sp>
      <p:sp>
        <p:nvSpPr>
          <p:cNvPr id="1000" name="Shape 1000"/>
          <p:cNvSpPr>
            <a:spLocks noGrp="1"/>
          </p:cNvSpPr>
          <p:nvPr>
            <p:ph type="sldNum" sz="quarter" idx="2"/>
          </p:nvPr>
        </p:nvSpPr>
        <p:spPr>
          <a:xfrm>
            <a:off x="11339375" y="6576344"/>
            <a:ext cx="133487" cy="13970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457200">
              <a:defRPr sz="9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12412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Shape 1867"/>
          <p:cNvSpPr>
            <a:spLocks noGrp="1"/>
          </p:cNvSpPr>
          <p:nvPr>
            <p:ph type="sldNum" sz="quarter" idx="2"/>
          </p:nvPr>
        </p:nvSpPr>
        <p:spPr>
          <a:xfrm>
            <a:off x="11434009" y="6416677"/>
            <a:ext cx="189739" cy="209551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9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205537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e Slide CF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Shape 1226"/>
          <p:cNvSpPr>
            <a:spLocks noGrp="1"/>
          </p:cNvSpPr>
          <p:nvPr>
            <p:ph type="sldNum" sz="quarter" idx="2"/>
          </p:nvPr>
        </p:nvSpPr>
        <p:spPr>
          <a:xfrm>
            <a:off x="11444450" y="6445885"/>
            <a:ext cx="132081" cy="1587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 defTabSz="323850">
              <a:spcBef>
                <a:spcPts val="350"/>
              </a:spcBef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00" spc="-27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7" name="Shape 1227"/>
          <p:cNvSpPr>
            <a:spLocks noGrp="1"/>
          </p:cNvSpPr>
          <p:nvPr>
            <p:ph type="body" idx="1"/>
          </p:nvPr>
        </p:nvSpPr>
        <p:spPr>
          <a:xfrm>
            <a:off x="622300" y="1841500"/>
            <a:ext cx="10947400" cy="45744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defTabSz="323850">
              <a:spcBef>
                <a:spcPts val="500"/>
              </a:spcBef>
              <a:buSzTx/>
              <a:buNone/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300" spc="-39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323850">
              <a:spcBef>
                <a:spcPts val="500"/>
              </a:spcBef>
              <a:buSzTx/>
              <a:buNone/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300" spc="-39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323850">
              <a:spcBef>
                <a:spcPts val="500"/>
              </a:spcBef>
              <a:buSzTx/>
              <a:buNone/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300" spc="-39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323850">
              <a:spcBef>
                <a:spcPts val="500"/>
              </a:spcBef>
              <a:buSzTx/>
              <a:buNone/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300" spc="-39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323850">
              <a:spcBef>
                <a:spcPts val="500"/>
              </a:spcBef>
              <a:buSzTx/>
              <a:buNone/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1300" spc="-39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8" name="Shape 1228"/>
          <p:cNvSpPr>
            <a:spLocks noGrp="1"/>
          </p:cNvSpPr>
          <p:nvPr>
            <p:ph type="title"/>
          </p:nvPr>
        </p:nvSpPr>
        <p:spPr>
          <a:xfrm>
            <a:off x="622300" y="317500"/>
            <a:ext cx="7429997" cy="9525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323850"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2800" spc="-126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5532632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E73AE-108E-544F-A56A-57F0938E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C8543-FA03-0A46-9DBC-7114DCCDE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0FB6C-EE05-2A4A-A9C1-61EF2CE04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2B2E-94B3-FF43-BB14-FDA124D4D654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620CC-F185-6C46-90F2-583A4808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68EC0-E6A1-8140-9FBC-BC2748E9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68C7-8A2F-9B4D-8BF6-558D2D6D7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84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C65A-884C-5B4F-94BB-19959CEDD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7FADF-5DAC-084D-B328-898B8E1FB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CBD5-D819-3E4C-91CC-51862223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2B2E-94B3-FF43-BB14-FDA124D4D654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31A6-2FE7-F748-B778-258538D9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FA847-BCC3-F040-A8C8-9EE8DB3D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68C7-8A2F-9B4D-8BF6-558D2D6D7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84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3089-EF63-074D-A12C-232BC4C83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29852-5D70-1442-A768-1DE08CBFD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854E1-E172-B242-9F95-EB849DE54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0A9413-907D-7D48-833D-5DD804AC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2B2E-94B3-FF43-BB14-FDA124D4D654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D3D9C-E93A-1140-A7DD-32C1F5D4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546B1-2D8E-E843-B69E-ABEFC205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68C7-8A2F-9B4D-8BF6-558D2D6D7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01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EACCD-A89B-3E4F-866A-9DB4D4CF3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64EF8-C6B3-0E44-8CF0-C2254A6AC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B0AB8-4078-C14B-83CD-D9F01139E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09430-B330-F341-97C0-F75DFC867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7CBDE4-23A5-FD45-B0AA-5FA8BD8756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028285-6483-7342-9741-943BBEA2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2B2E-94B3-FF43-BB14-FDA124D4D654}" type="datetimeFigureOut">
              <a:rPr lang="en-US" smtClean="0"/>
              <a:t>3/9/20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61A1F2-2F5B-5345-905D-620CA1A20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AD238C-7D6B-6A44-A292-2E0D155E4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68C7-8A2F-9B4D-8BF6-558D2D6D7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4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4F811-7A22-5148-8B95-EF6C29CD1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72C206-1224-444D-BCC9-58E042C5E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2B2E-94B3-FF43-BB14-FDA124D4D654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F4B418-EAC8-1143-92EB-03846EC72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1DE33-C212-4143-AA5C-91606EFF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68C7-8A2F-9B4D-8BF6-558D2D6D7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3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67A35-A12E-0442-A035-E8ACFC6A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2B2E-94B3-FF43-BB14-FDA124D4D654}" type="datetimeFigureOut">
              <a:rPr lang="en-US" smtClean="0"/>
              <a:t>3/9/20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4FE686-B42E-7F4D-9E7C-541C209B0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FAEF5-D8C3-764A-899C-93A45DDE5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68C7-8A2F-9B4D-8BF6-558D2D6D7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8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C8B87-804C-564A-A299-55F2EF92B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86378-1749-104B-A3CE-A652922C5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B3176-D374-BB4B-8CD5-6DF2E90E3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88A59-BCE9-FD40-894B-761B81371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2B2E-94B3-FF43-BB14-FDA124D4D654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14F1F-D0E0-7C42-AD18-48FB90EBB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6705A-FFA9-6B45-9DE7-A653026A1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68C7-8A2F-9B4D-8BF6-558D2D6D7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20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6EC4E-E927-EE4F-9054-1052A44A2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F924C7-265F-3B4E-8E55-5853A2BD6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B49B5-A530-FE49-A98E-C71C05934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3B6F2-7EF1-014F-8C69-F245AE10D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2B2E-94B3-FF43-BB14-FDA124D4D654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500B9-5404-7347-B0A9-75D9F61B9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6C874C-2A26-3B4C-BF11-61E81675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68C7-8A2F-9B4D-8BF6-558D2D6D7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1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8C9F9D-F47F-7C4A-9BFC-DC7B68BC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CA2A7-6DE1-BF41-ABBE-C411CB6D3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7524F-DCDD-D74B-94E3-70EC1FABE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E2B2E-94B3-FF43-BB14-FDA124D4D654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9A36E-02B2-7640-B4E4-ABA47B16A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743B2-94CE-6A4E-9A5A-0A36D5A7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68C7-8A2F-9B4D-8BF6-558D2D6D7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4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space.mit.edu/handle/1721.1/4309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Untitled-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542">
            <a:extLst>
              <a:ext uri="{FF2B5EF4-FFF2-40B4-BE49-F238E27FC236}">
                <a16:creationId xmlns:a16="http://schemas.microsoft.com/office/drawing/2014/main" id="{D455C856-4CD3-B242-91BC-486919219424}"/>
              </a:ext>
            </a:extLst>
          </p:cNvPr>
          <p:cNvSpPr/>
          <p:nvPr/>
        </p:nvSpPr>
        <p:spPr>
          <a:xfrm>
            <a:off x="13946" y="-12148"/>
            <a:ext cx="12192000" cy="6858000"/>
          </a:xfrm>
          <a:prstGeom prst="rect">
            <a:avLst/>
          </a:prstGeom>
          <a:solidFill>
            <a:srgbClr val="000000">
              <a:alpha val="16488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lang="en-US" sz="1600" dirty="0"/>
          </a:p>
        </p:txBody>
      </p:sp>
      <p:sp>
        <p:nvSpPr>
          <p:cNvPr id="13" name="Shape 541">
            <a:extLst>
              <a:ext uri="{FF2B5EF4-FFF2-40B4-BE49-F238E27FC236}">
                <a16:creationId xmlns:a16="http://schemas.microsoft.com/office/drawing/2014/main" id="{CC0A43E7-47BF-8648-BA1F-34432EEE4BF6}"/>
              </a:ext>
            </a:extLst>
          </p:cNvPr>
          <p:cNvSpPr/>
          <p:nvPr/>
        </p:nvSpPr>
        <p:spPr>
          <a:xfrm>
            <a:off x="-13945" y="12148"/>
            <a:ext cx="12192000" cy="6845853"/>
          </a:xfrm>
          <a:prstGeom prst="rect">
            <a:avLst/>
          </a:prstGeom>
          <a:gradFill>
            <a:gsLst>
              <a:gs pos="20764">
                <a:srgbClr val="000000">
                  <a:alpha val="36888"/>
                </a:srgbClr>
              </a:gs>
              <a:gs pos="100000">
                <a:srgbClr val="000000">
                  <a:alpha val="0"/>
                </a:srgbClr>
              </a:gs>
            </a:gsLst>
            <a:lin ang="10020000" scaled="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36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</p:txBody>
      </p:sp>
      <p:sp>
        <p:nvSpPr>
          <p:cNvPr id="462" name="Shape 462"/>
          <p:cNvSpPr/>
          <p:nvPr/>
        </p:nvSpPr>
        <p:spPr>
          <a:xfrm>
            <a:off x="228600" y="-106680"/>
            <a:ext cx="8549640" cy="6819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noAutofit/>
          </a:bodyPr>
          <a:lstStyle/>
          <a:p>
            <a:pPr defTabSz="323850">
              <a:lnSpc>
                <a:spcPts val="54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endParaRPr lang="en-US" sz="4550" b="1" dirty="0">
              <a:solidFill>
                <a:schemeClr val="bg1"/>
              </a:solidFill>
              <a:latin typeface="Arial Rounded MT Bold" panose="020F0704030504030204" pitchFamily="34" charset="77"/>
              <a:ea typeface="Avenir Next"/>
              <a:cs typeface="Devanagari MT" panose="02000500020000000000" pitchFamily="2" charset="0"/>
              <a:sym typeface="Avenir Next"/>
            </a:endParaRPr>
          </a:p>
          <a:p>
            <a:pPr defTabSz="323850"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rPr lang="en-US" sz="4550" b="1" dirty="0">
                <a:solidFill>
                  <a:srgbClr val="820604"/>
                </a:solidFill>
                <a:latin typeface="Arial Rounded MT Bold" panose="020F0704030504030204" pitchFamily="34" charset="77"/>
                <a:ea typeface="Avenir Next"/>
                <a:cs typeface="Devanagari MT" panose="02000500020000000000" pitchFamily="2" charset="0"/>
                <a:sym typeface="Avenir Next"/>
              </a:rPr>
              <a:t>MIT 2020</a:t>
            </a:r>
            <a:endParaRPr lang="en-US" sz="4550" b="1" spc="-91" dirty="0">
              <a:solidFill>
                <a:srgbClr val="820604"/>
              </a:solidFill>
              <a:latin typeface="Arial Rounded MT Bold" panose="020F0704030504030204" pitchFamily="34" charset="77"/>
              <a:cs typeface="Devanagari MT" panose="02000500020000000000" pitchFamily="2" charset="0"/>
              <a:sym typeface="Avenir Next"/>
            </a:endParaRPr>
          </a:p>
          <a:p>
            <a:pPr defTabSz="323850"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rPr lang="en-US" sz="2700" b="1" spc="-91" dirty="0">
                <a:solidFill>
                  <a:schemeClr val="bg1"/>
                </a:solidFill>
                <a:latin typeface="Arial Rounded MT Bold" panose="020F0704030504030204" pitchFamily="34" charset="77"/>
                <a:cs typeface="Devanagari MT" panose="02000500020000000000" pitchFamily="2" charset="0"/>
                <a:sym typeface="Avenir Next"/>
              </a:rPr>
              <a:t>System Design &amp; Management Webinar</a:t>
            </a:r>
          </a:p>
          <a:p>
            <a:pPr defTabSz="323850"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rPr lang="en-US" sz="2700" b="1" spc="-91" dirty="0">
                <a:solidFill>
                  <a:schemeClr val="bg1"/>
                </a:solidFill>
                <a:latin typeface="Arial Rounded MT Bold" panose="020F0704030504030204" pitchFamily="34" charset="77"/>
                <a:cs typeface="Devanagari MT" panose="02000500020000000000" pitchFamily="2" charset="0"/>
                <a:sym typeface="Avenir Next"/>
              </a:rPr>
              <a:t>Realizing Business Outcomes &amp; Scaling Industrial IoT</a:t>
            </a:r>
          </a:p>
          <a:p>
            <a:pPr defTabSz="323850"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endParaRPr lang="en-US" sz="2400" b="1" dirty="0">
              <a:solidFill>
                <a:schemeClr val="bg1"/>
              </a:solidFill>
              <a:latin typeface="Arial Rounded MT Bold" panose="020F0704030504030204" pitchFamily="34" charset="77"/>
              <a:cs typeface="Devanagari MT" panose="02000500020000000000" pitchFamily="2" charset="0"/>
              <a:sym typeface="Avenir Next"/>
            </a:endParaRPr>
          </a:p>
          <a:p>
            <a:pPr defTabSz="323850"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endParaRPr lang="en-US" sz="2400" b="1" dirty="0">
              <a:solidFill>
                <a:schemeClr val="bg1"/>
              </a:solidFill>
              <a:latin typeface="Arial Rounded MT Bold" panose="020F0704030504030204" pitchFamily="34" charset="77"/>
              <a:cs typeface="Devanagari MT" panose="02000500020000000000" pitchFamily="2" charset="0"/>
              <a:sym typeface="Avenir Next"/>
            </a:endParaRPr>
          </a:p>
          <a:p>
            <a:pPr defTabSz="323850"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endParaRPr lang="en-US" sz="2400" b="1" dirty="0">
              <a:solidFill>
                <a:schemeClr val="bg1"/>
              </a:solidFill>
              <a:latin typeface="Arial Rounded MT Bold" panose="020F0704030504030204" pitchFamily="34" charset="77"/>
              <a:cs typeface="Devanagari MT" panose="02000500020000000000" pitchFamily="2" charset="0"/>
              <a:sym typeface="Avenir Next"/>
            </a:endParaRPr>
          </a:p>
          <a:p>
            <a:pPr defTabSz="323850"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endParaRPr lang="en-US" sz="2400" b="1" dirty="0">
              <a:solidFill>
                <a:schemeClr val="bg1"/>
              </a:solidFill>
              <a:latin typeface="Arial Rounded MT Bold" panose="020F0704030504030204" pitchFamily="34" charset="77"/>
              <a:cs typeface="Devanagari MT" panose="02000500020000000000" pitchFamily="2" charset="0"/>
              <a:sym typeface="Avenir Next"/>
            </a:endParaRPr>
          </a:p>
          <a:p>
            <a:pPr defTabSz="323850"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endParaRPr lang="en-US" sz="2400" b="1" dirty="0">
              <a:solidFill>
                <a:schemeClr val="bg1"/>
              </a:solidFill>
              <a:latin typeface="Arial Rounded MT Bold" panose="020F0704030504030204" pitchFamily="34" charset="77"/>
              <a:cs typeface="Devanagari MT" panose="02000500020000000000" pitchFamily="2" charset="0"/>
              <a:sym typeface="Avenir Next"/>
            </a:endParaRPr>
          </a:p>
          <a:p>
            <a:pPr defTabSz="323850"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endParaRPr lang="en-US" sz="2400" b="1" dirty="0">
              <a:solidFill>
                <a:schemeClr val="bg1"/>
              </a:solidFill>
              <a:latin typeface="Arial Rounded MT Bold" panose="020F0704030504030204" pitchFamily="34" charset="77"/>
              <a:cs typeface="Devanagari MT" panose="02000500020000000000" pitchFamily="2" charset="0"/>
              <a:sym typeface="Avenir Next"/>
            </a:endParaRPr>
          </a:p>
          <a:p>
            <a:pPr defTabSz="323850"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endParaRPr lang="en-US" sz="2400" b="1" dirty="0">
              <a:solidFill>
                <a:schemeClr val="bg1"/>
              </a:solidFill>
              <a:latin typeface="Arial Rounded MT Bold" panose="020F0704030504030204" pitchFamily="34" charset="77"/>
              <a:cs typeface="Devanagari MT" panose="02000500020000000000" pitchFamily="2" charset="0"/>
              <a:sym typeface="Avenir Next"/>
            </a:endParaRPr>
          </a:p>
          <a:p>
            <a:pPr defTabSz="323850"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77"/>
                <a:cs typeface="Devanagari MT" panose="02000500020000000000" pitchFamily="2" charset="0"/>
                <a:sym typeface="Avenir Next"/>
              </a:rPr>
              <a:t>Jayraj Nair</a:t>
            </a:r>
          </a:p>
          <a:p>
            <a:pPr defTabSz="323850"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77"/>
                <a:cs typeface="Devanagari MT" panose="02000500020000000000" pitchFamily="2" charset="0"/>
                <a:sym typeface="Avenir Next"/>
              </a:rPr>
              <a:t>Room 9-151 : 12-1pm EST, March 10, 2020</a:t>
            </a:r>
          </a:p>
          <a:p>
            <a:pPr defTabSz="323850"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77"/>
                <a:cs typeface="Devanagari MT" panose="02000500020000000000" pitchFamily="2" charset="0"/>
                <a:sym typeface="Avenir Nex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761873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6" name="pasted-imag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7" name="Shape 1297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gradFill>
            <a:gsLst>
              <a:gs pos="0">
                <a:srgbClr val="000000">
                  <a:alpha val="66908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323850">
              <a:lnSpc>
                <a:spcPct val="1200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pc="-144"/>
            </a:pPr>
            <a:endParaRPr lang="en-US" sz="1600" spc="-72" dirty="0">
              <a:solidFill>
                <a:srgbClr val="FFFFFF"/>
              </a:solidFill>
              <a:latin typeface="Avenir Next" charset="0"/>
              <a:ea typeface="Avenir Next" charset="0"/>
              <a:cs typeface="Avenir Next" charset="0"/>
              <a:sym typeface="Helvetica"/>
            </a:endParaRPr>
          </a:p>
        </p:txBody>
      </p:sp>
      <p:sp>
        <p:nvSpPr>
          <p:cNvPr id="1306" name="Shape 1306"/>
          <p:cNvSpPr>
            <a:spLocks noGrp="1"/>
          </p:cNvSpPr>
          <p:nvPr>
            <p:ph type="title" idx="4294967295"/>
          </p:nvPr>
        </p:nvSpPr>
        <p:spPr>
          <a:xfrm>
            <a:off x="659606" y="246627"/>
            <a:ext cx="10910094" cy="987425"/>
          </a:xfrm>
          <a:prstGeom prst="rect">
            <a:avLst/>
          </a:prstGeom>
        </p:spPr>
        <p:txBody>
          <a:bodyPr vert="horz" lIns="45709" tIns="45709" rIns="45709" bIns="45709" rtlCol="0" anchor="ctr">
            <a:noAutofit/>
          </a:bodyPr>
          <a:lstStyle>
            <a:lvl1pPr defTabSz="292100">
              <a:defRPr sz="6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algn="ctr"/>
            <a:r>
              <a:rPr lang="en-US" sz="4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Example : Asset Management </a:t>
            </a:r>
            <a:br>
              <a:rPr lang="en-US" sz="4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</a:br>
            <a:r>
              <a:rPr lang="en-US" sz="27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(Sub Use Cases)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C318506-FDC6-C442-9313-F9BDE84A1C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15" y="1796026"/>
            <a:ext cx="11623538" cy="4044554"/>
          </a:xfrm>
          <a:prstGeom prst="rect">
            <a:avLst/>
          </a:prstGeom>
        </p:spPr>
      </p:pic>
      <p:sp>
        <p:nvSpPr>
          <p:cNvPr id="48" name="Shape 2657">
            <a:extLst>
              <a:ext uri="{FF2B5EF4-FFF2-40B4-BE49-F238E27FC236}">
                <a16:creationId xmlns:a16="http://schemas.microsoft.com/office/drawing/2014/main" id="{E3B1E89F-22B6-C341-BCA6-5DE22844DC47}"/>
              </a:ext>
            </a:extLst>
          </p:cNvPr>
          <p:cNvSpPr/>
          <p:nvPr/>
        </p:nvSpPr>
        <p:spPr>
          <a:xfrm>
            <a:off x="5557233" y="1515039"/>
            <a:ext cx="1077533" cy="1"/>
          </a:xfrm>
          <a:prstGeom prst="line">
            <a:avLst/>
          </a:prstGeom>
          <a:ln w="3175">
            <a:solidFill>
              <a:srgbClr val="DCDEE0"/>
            </a:solidFill>
            <a:miter lim="400000"/>
          </a:ln>
        </p:spPr>
        <p:txBody>
          <a:bodyPr lIns="25400" tIns="25400" rIns="25400" bIns="25400" anchor="ctr"/>
          <a:lstStyle/>
          <a:p>
            <a:pPr defTabSz="323850">
              <a:lnSpc>
                <a:spcPct val="1200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2800" spc="-126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400" spc="-63" dirty="0">
              <a:solidFill>
                <a:srgbClr val="FFFFFF"/>
              </a:solidFill>
              <a:latin typeface="Avenir Next" charset="0"/>
              <a:ea typeface="Avenir Next" charset="0"/>
              <a:cs typeface="Avenir Next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76762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sted-image.jpeg">
            <a:extLst>
              <a:ext uri="{FF2B5EF4-FFF2-40B4-BE49-F238E27FC236}">
                <a16:creationId xmlns:a16="http://schemas.microsoft.com/office/drawing/2014/main" id="{4E1C0740-FC29-B146-AD42-D843D1AE7A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93598"/>
          </a:xfrm>
          <a:prstGeom prst="rect">
            <a:avLst/>
          </a:prstGeom>
          <a:ln w="12700">
            <a:miter lim="400000"/>
          </a:ln>
        </p:spPr>
      </p:pic>
      <p:sp>
        <p:nvSpPr>
          <p:cNvPr id="1306" name="Shape 1306"/>
          <p:cNvSpPr>
            <a:spLocks noGrp="1"/>
          </p:cNvSpPr>
          <p:nvPr>
            <p:ph type="title" idx="4294967295"/>
          </p:nvPr>
        </p:nvSpPr>
        <p:spPr>
          <a:xfrm>
            <a:off x="659606" y="246627"/>
            <a:ext cx="10910094" cy="987425"/>
          </a:xfrm>
          <a:prstGeom prst="rect">
            <a:avLst/>
          </a:prstGeom>
        </p:spPr>
        <p:txBody>
          <a:bodyPr vert="horz" lIns="45709" tIns="45709" rIns="45709" bIns="45709" rtlCol="0" anchor="ctr">
            <a:noAutofit/>
          </a:bodyPr>
          <a:lstStyle>
            <a:lvl1pPr defTabSz="292100">
              <a:defRPr sz="6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algn="ctr"/>
            <a:r>
              <a:rPr lang="en-US" sz="4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Example : Asset Management </a:t>
            </a:r>
            <a:br>
              <a:rPr lang="en-US" sz="4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</a:br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(Reference Architecture)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EFB1F5-D1CA-354C-94AB-EAFACF1E6B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1598127"/>
            <a:ext cx="11830050" cy="4165600"/>
          </a:xfrm>
          <a:prstGeom prst="rect">
            <a:avLst/>
          </a:prstGeom>
          <a:ln>
            <a:noFill/>
          </a:ln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5A6DE6D5-6DA0-1B4D-B404-A1E7044B562B}"/>
              </a:ext>
            </a:extLst>
          </p:cNvPr>
          <p:cNvSpPr txBox="1"/>
          <p:nvPr/>
        </p:nvSpPr>
        <p:spPr>
          <a:xfrm>
            <a:off x="1989007" y="5691325"/>
            <a:ext cx="956672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Edge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245F632-C165-DD40-BDC7-116B38783A12}"/>
              </a:ext>
            </a:extLst>
          </p:cNvPr>
          <p:cNvSpPr txBox="1"/>
          <p:nvPr/>
        </p:nvSpPr>
        <p:spPr>
          <a:xfrm>
            <a:off x="6264475" y="5691324"/>
            <a:ext cx="1344086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Platform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21270D1-C430-2649-BE96-2767D7470E9F}"/>
              </a:ext>
            </a:extLst>
          </p:cNvPr>
          <p:cNvSpPr txBox="1"/>
          <p:nvPr/>
        </p:nvSpPr>
        <p:spPr>
          <a:xfrm>
            <a:off x="10471981" y="5691324"/>
            <a:ext cx="1626856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Enterprise</a:t>
            </a:r>
          </a:p>
        </p:txBody>
      </p:sp>
    </p:spTree>
    <p:extLst>
      <p:ext uri="{BB962C8B-B14F-4D97-AF65-F5344CB8AC3E}">
        <p14:creationId xmlns:p14="http://schemas.microsoft.com/office/powerpoint/2010/main" val="1336853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asted-image.jpeg">
            <a:extLst>
              <a:ext uri="{FF2B5EF4-FFF2-40B4-BE49-F238E27FC236}">
                <a16:creationId xmlns:a16="http://schemas.microsoft.com/office/drawing/2014/main" id="{7E5C1949-E69F-4145-A1DD-5DCFCC6FB3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93598"/>
          </a:xfrm>
          <a:prstGeom prst="rect">
            <a:avLst/>
          </a:prstGeom>
          <a:ln w="25400">
            <a:solidFill>
              <a:schemeClr val="bg1"/>
            </a:solidFill>
            <a:miter lim="400000"/>
          </a:ln>
        </p:spPr>
      </p:pic>
      <p:sp>
        <p:nvSpPr>
          <p:cNvPr id="16" name="Shape 272">
            <a:extLst>
              <a:ext uri="{FF2B5EF4-FFF2-40B4-BE49-F238E27FC236}">
                <a16:creationId xmlns:a16="http://schemas.microsoft.com/office/drawing/2014/main" id="{52D44D7A-3C59-EE41-B635-4C2E46190577}"/>
              </a:ext>
            </a:extLst>
          </p:cNvPr>
          <p:cNvSpPr/>
          <p:nvPr/>
        </p:nvSpPr>
        <p:spPr>
          <a:xfrm>
            <a:off x="596348" y="229772"/>
            <a:ext cx="11193516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584200">
              <a:lnSpc>
                <a:spcPts val="108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dirty="0">
                <a:latin typeface="Arial Rounded MT Bold" panose="020F0704030504030204" pitchFamily="34" charset="77"/>
              </a:rPr>
              <a:t>Any Device – Any Cloud?   </a:t>
            </a:r>
            <a:endParaRPr sz="4400" dirty="0">
              <a:latin typeface="Arial Rounded MT Bold" panose="020F0704030504030204" pitchFamily="34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5B4DE0-882F-1A45-80D0-FD37C474AB5F}"/>
              </a:ext>
            </a:extLst>
          </p:cNvPr>
          <p:cNvSpPr/>
          <p:nvPr/>
        </p:nvSpPr>
        <p:spPr>
          <a:xfrm>
            <a:off x="288235" y="1809534"/>
            <a:ext cx="3554191" cy="4632037"/>
          </a:xfrm>
          <a:prstGeom prst="rect">
            <a:avLst/>
          </a:prstGeom>
          <a:ln w="254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8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IoT Greengrass</a:t>
            </a:r>
          </a:p>
          <a:p>
            <a:pPr algn="ctr"/>
            <a:r>
              <a:rPr lang="en-US" sz="7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Extends capabilities to edge, Local messaging, Security &amp; h/w integrations, ML Inference, Connectors &amp; OTA, Stream Manager, Container support, Secrets Manager , protocol conversion</a:t>
            </a:r>
          </a:p>
          <a:p>
            <a:pPr marL="457200" indent="-457200" algn="ctr">
              <a:buFont typeface="+mj-lt"/>
              <a:buAutoNum type="arabicPeriod"/>
            </a:pPr>
            <a:endParaRPr lang="en-US" sz="7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IoT </a:t>
            </a:r>
            <a:r>
              <a:rPr lang="en-US" sz="20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Sitewise</a:t>
            </a:r>
            <a:endParaRPr lang="en-US" sz="20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7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Ingest, Model, Collection gateway, protocol conversion.</a:t>
            </a:r>
          </a:p>
          <a:p>
            <a:pPr marL="457200" indent="-457200" algn="ctr">
              <a:buFont typeface="+mj-lt"/>
              <a:buAutoNum type="arabicPeriod"/>
            </a:pPr>
            <a:endParaRPr lang="en-US" sz="7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IoT Core </a:t>
            </a:r>
          </a:p>
          <a:p>
            <a:pPr algn="ctr"/>
            <a:r>
              <a:rPr lang="en-US" sz="7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(Managed Service) Device gateway, message broker, registry, rules, device shadow. Provisioning authorizations.</a:t>
            </a:r>
          </a:p>
          <a:p>
            <a:pPr marL="457200" indent="-457200" algn="ctr">
              <a:buFont typeface="+mj-lt"/>
              <a:buAutoNum type="arabicPeriod"/>
            </a:pPr>
            <a:endParaRPr lang="en-US" sz="7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Things graph </a:t>
            </a:r>
          </a:p>
          <a:p>
            <a:pPr algn="ctr"/>
            <a:r>
              <a:rPr lang="en-US" sz="7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Device orchestration, Digital equivalent of Physical</a:t>
            </a:r>
          </a:p>
          <a:p>
            <a:pPr algn="ctr"/>
            <a:endParaRPr lang="en-US" sz="7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Device </a:t>
            </a:r>
            <a:r>
              <a:rPr lang="en-US" sz="20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Mgmt</a:t>
            </a:r>
            <a:endParaRPr lang="en-US" sz="20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7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Register, organize, remotely manage, fleet (Bulk) provisioning, OTA</a:t>
            </a:r>
          </a:p>
          <a:p>
            <a:pPr algn="ctr"/>
            <a:endParaRPr lang="en-US" sz="7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AWS Device Defender</a:t>
            </a:r>
          </a:p>
          <a:p>
            <a:pPr algn="ctr"/>
            <a:r>
              <a:rPr lang="en-US" sz="7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Audit (Scheduled or </a:t>
            </a:r>
            <a:r>
              <a:rPr lang="en-US" sz="7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Adhoc</a:t>
            </a:r>
            <a:r>
              <a:rPr lang="en-US" sz="7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) by alerts/profile </a:t>
            </a:r>
            <a:r>
              <a:rPr lang="en-US" sz="7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etc</a:t>
            </a:r>
            <a:endParaRPr lang="en-US" sz="7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marL="457200" indent="-457200" algn="ctr">
              <a:buFont typeface="+mj-lt"/>
              <a:buAutoNum type="arabicPeriod"/>
            </a:pPr>
            <a:endParaRPr lang="en-US" sz="7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7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AWS IoT 1-Click </a:t>
            </a:r>
          </a:p>
          <a:p>
            <a:pPr algn="ctr"/>
            <a:r>
              <a:rPr lang="en-US" sz="7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Hosted low code environment</a:t>
            </a:r>
            <a:endParaRPr lang="en-US" sz="20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Edge (</a:t>
            </a:r>
            <a:r>
              <a:rPr lang="en-US" sz="2000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FreeRTOS</a:t>
            </a: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IoTSDK</a:t>
            </a: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) </a:t>
            </a:r>
          </a:p>
          <a:p>
            <a:pPr algn="ctr"/>
            <a:endParaRPr lang="en-US" sz="8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F29DF8-2EB4-4643-BE95-465F1472AC50}"/>
              </a:ext>
            </a:extLst>
          </p:cNvPr>
          <p:cNvSpPr/>
          <p:nvPr/>
        </p:nvSpPr>
        <p:spPr>
          <a:xfrm>
            <a:off x="8603939" y="1896206"/>
            <a:ext cx="3299826" cy="4508927"/>
          </a:xfrm>
          <a:prstGeom prst="rect">
            <a:avLst/>
          </a:prstGeom>
          <a:ln w="254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IoT Edge</a:t>
            </a:r>
          </a:p>
          <a:p>
            <a:pPr algn="ctr"/>
            <a:r>
              <a:rPr lang="en-US" sz="7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Runtime + Edge Agent + IoT Hub Edge + (Modules ) + Docker Containers Each Module = Digital Twin, Runtime = secure conn, container </a:t>
            </a:r>
            <a:r>
              <a:rPr lang="en-US" sz="7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mgmt</a:t>
            </a:r>
            <a:endParaRPr lang="en-US" sz="7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7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IoT Hub edge  = mimics Hub in cloud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Sphere</a:t>
            </a:r>
          </a:p>
          <a:p>
            <a:pPr algn="ctr"/>
            <a:r>
              <a:rPr lang="en-US" sz="7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H/</a:t>
            </a:r>
            <a:r>
              <a:rPr lang="en-US" sz="7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w+OS+Cloud</a:t>
            </a:r>
            <a:r>
              <a:rPr lang="en-US" sz="7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components. Certified chips, sphere </a:t>
            </a:r>
            <a:r>
              <a:rPr lang="en-US" sz="7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os</a:t>
            </a:r>
            <a:r>
              <a:rPr lang="en-US" sz="7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, security service. Root of trust, cert based auth 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IoT Hub</a:t>
            </a:r>
          </a:p>
          <a:p>
            <a:pPr algn="ctr"/>
            <a:r>
              <a:rPr lang="en-US" sz="7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Securing, Configuring, Provisioning &amp; Managing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Digital Twins</a:t>
            </a:r>
          </a:p>
          <a:p>
            <a:pPr algn="ctr"/>
            <a:r>
              <a:rPr lang="en-US" sz="7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Model of physical (Device ontology) Smart spaces, asset classes </a:t>
            </a:r>
            <a:r>
              <a:rPr lang="en-US" sz="700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etc</a:t>
            </a:r>
            <a:endParaRPr lang="en-US" sz="7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IoT Central</a:t>
            </a:r>
          </a:p>
          <a:p>
            <a:pPr algn="ctr"/>
            <a:r>
              <a:rPr lang="en-US" sz="7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Per device hosted low code environment PaaS</a:t>
            </a:r>
          </a:p>
          <a:p>
            <a:pPr algn="ctr"/>
            <a:r>
              <a:rPr lang="en-US" sz="7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Condition monitoring </a:t>
            </a:r>
            <a:r>
              <a:rPr lang="en-US" sz="700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etc</a:t>
            </a:r>
            <a:endParaRPr lang="en-US" sz="7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Edge (</a:t>
            </a:r>
            <a:r>
              <a:rPr lang="en-US" sz="20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IoTSDK</a:t>
            </a:r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D1CDEA-B7EF-214A-AAA0-D2E025109FD5}"/>
              </a:ext>
            </a:extLst>
          </p:cNvPr>
          <p:cNvSpPr/>
          <p:nvPr/>
        </p:nvSpPr>
        <p:spPr>
          <a:xfrm>
            <a:off x="3987444" y="2927258"/>
            <a:ext cx="4367172" cy="3477875"/>
          </a:xfrm>
          <a:prstGeom prst="rect">
            <a:avLst/>
          </a:prstGeom>
          <a:ln w="254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Azure Maps 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geospatial API’s, Mobility – Traffic, routing, </a:t>
            </a:r>
            <a:r>
              <a:rPr lang="en-US" sz="8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Geoloc</a:t>
            </a:r>
            <a:r>
              <a:rPr lang="en-US" sz="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, Time zones, location intelligence</a:t>
            </a:r>
          </a:p>
          <a:p>
            <a:pPr algn="ctr"/>
            <a:endParaRPr lang="en-US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Azure Time Series Insights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</a:t>
            </a:r>
            <a:r>
              <a:rPr lang="en-US" sz="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Data exploration, operational, advanced analysis, visual (</a:t>
            </a:r>
            <a:r>
              <a:rPr lang="en-US" sz="8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PowerBI</a:t>
            </a:r>
            <a:r>
              <a:rPr lang="en-US" sz="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), anomaly detection ..</a:t>
            </a:r>
            <a:r>
              <a:rPr lang="en-US" sz="8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etc</a:t>
            </a:r>
            <a:endParaRPr lang="en-US" sz="8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8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AWS IoT Analytics 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Many – to – Many 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Channels to Pipeline to Data Store, Channels are bridge to IoT Core, pipeline is for cleansing/transformation Uber version of ETL’s. 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Data Store – optimized DS built in SQL </a:t>
            </a:r>
          </a:p>
          <a:p>
            <a:pPr algn="ctr"/>
            <a:endParaRPr lang="en-US" sz="8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AWS </a:t>
            </a:r>
            <a:r>
              <a:rPr lang="en-US" sz="2400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Quicksight</a:t>
            </a:r>
            <a:endParaRPr lang="en-US" sz="24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IoT Events – detection/actions </a:t>
            </a:r>
            <a:r>
              <a:rPr lang="en-US" sz="800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etc</a:t>
            </a:r>
            <a:endParaRPr lang="en-US" sz="8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AWS </a:t>
            </a:r>
            <a:r>
              <a:rPr lang="en-US" sz="800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Sitewise</a:t>
            </a:r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– Ingest, Model, Store, Process</a:t>
            </a:r>
          </a:p>
          <a:p>
            <a:pPr algn="ctr"/>
            <a:endParaRPr lang="en-US" sz="8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D7B866-782E-AD4D-B34A-8B8FA5D59D60}"/>
              </a:ext>
            </a:extLst>
          </p:cNvPr>
          <p:cNvSpPr txBox="1"/>
          <p:nvPr/>
        </p:nvSpPr>
        <p:spPr>
          <a:xfrm>
            <a:off x="1565503" y="1314341"/>
            <a:ext cx="840295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6BCF25-A66E-C74F-B300-8C632BADC249}"/>
              </a:ext>
            </a:extLst>
          </p:cNvPr>
          <p:cNvSpPr txBox="1"/>
          <p:nvPr/>
        </p:nvSpPr>
        <p:spPr>
          <a:xfrm>
            <a:off x="9758684" y="1381000"/>
            <a:ext cx="990336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Azure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866F4-B62C-6B4E-86AC-3550BE870E27}"/>
              </a:ext>
            </a:extLst>
          </p:cNvPr>
          <p:cNvSpPr txBox="1"/>
          <p:nvPr/>
        </p:nvSpPr>
        <p:spPr>
          <a:xfrm>
            <a:off x="4008890" y="1850986"/>
            <a:ext cx="4428585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Insights </a:t>
            </a:r>
            <a:r>
              <a:rPr lang="en-US" sz="2200" dirty="0">
                <a:solidFill>
                  <a:schemeClr val="bg1"/>
                </a:solidFill>
                <a:latin typeface="Arial Rounded MT Bold" panose="020F0704030504030204" pitchFamily="34" charset="77"/>
                <a:sym typeface="Wingdings" pitchFamily="2" charset="2"/>
              </a:rPr>
              <a:t> Data Analytics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 Rounded MT Bold" panose="020F0704030504030204" pitchFamily="34" charset="77"/>
                <a:sym typeface="Wingdings" pitchFamily="2" charset="2"/>
              </a:rPr>
              <a:t>Contextualization &amp; Co-relation</a:t>
            </a:r>
            <a:endParaRPr lang="en-US" sz="2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8D56B8-3073-E74C-8A65-A7BC467E775A}"/>
              </a:ext>
            </a:extLst>
          </p:cNvPr>
          <p:cNvSpPr/>
          <p:nvPr/>
        </p:nvSpPr>
        <p:spPr>
          <a:xfrm>
            <a:off x="4000891" y="2945498"/>
            <a:ext cx="4328260" cy="165496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370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sted-image.jpeg">
            <a:extLst>
              <a:ext uri="{FF2B5EF4-FFF2-40B4-BE49-F238E27FC236}">
                <a16:creationId xmlns:a16="http://schemas.microsoft.com/office/drawing/2014/main" id="{4E1C0740-FC29-B146-AD42-D843D1AE7A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2001" cy="6893598"/>
          </a:xfrm>
          <a:prstGeom prst="rect">
            <a:avLst/>
          </a:prstGeom>
          <a:ln w="12700">
            <a:miter lim="400000"/>
          </a:ln>
        </p:spPr>
      </p:pic>
      <p:sp>
        <p:nvSpPr>
          <p:cNvPr id="1306" name="Shape 1306"/>
          <p:cNvSpPr>
            <a:spLocks noGrp="1"/>
          </p:cNvSpPr>
          <p:nvPr>
            <p:ph type="title" idx="4294967295"/>
          </p:nvPr>
        </p:nvSpPr>
        <p:spPr>
          <a:xfrm>
            <a:off x="659606" y="246627"/>
            <a:ext cx="11442332" cy="987425"/>
          </a:xfrm>
          <a:prstGeom prst="rect">
            <a:avLst/>
          </a:prstGeom>
        </p:spPr>
        <p:txBody>
          <a:bodyPr vert="horz" lIns="45709" tIns="45709" rIns="45709" bIns="45709" rtlCol="0" anchor="ctr">
            <a:noAutofit/>
          </a:bodyPr>
          <a:lstStyle>
            <a:lvl1pPr defTabSz="292100">
              <a:defRPr sz="6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algn="ctr"/>
            <a:r>
              <a:rPr lang="en-US" sz="4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Any Device - Any Application – Any Cloud </a:t>
            </a:r>
            <a:br>
              <a:rPr lang="en-US" sz="4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</a:br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(Essential Digital Foundation)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DDA2EC-EAE5-9D48-93CB-2A2B283105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586" y="1424285"/>
            <a:ext cx="8956827" cy="501955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82DD3B-9B26-014C-BB05-E4922862C252}"/>
              </a:ext>
            </a:extLst>
          </p:cNvPr>
          <p:cNvSpPr txBox="1"/>
          <p:nvPr/>
        </p:nvSpPr>
        <p:spPr>
          <a:xfrm>
            <a:off x="10861341" y="6493393"/>
            <a:ext cx="1240597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  <a:sym typeface="Helvetica Light"/>
              </a:rPr>
              <a:t>Credit :VMware </a:t>
            </a:r>
          </a:p>
        </p:txBody>
      </p:sp>
    </p:spTree>
    <p:extLst>
      <p:ext uri="{BB962C8B-B14F-4D97-AF65-F5344CB8AC3E}">
        <p14:creationId xmlns:p14="http://schemas.microsoft.com/office/powerpoint/2010/main" val="1687766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sted-image.jpeg">
            <a:extLst>
              <a:ext uri="{FF2B5EF4-FFF2-40B4-BE49-F238E27FC236}">
                <a16:creationId xmlns:a16="http://schemas.microsoft.com/office/drawing/2014/main" id="{4E1C0740-FC29-B146-AD42-D843D1AE7A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93598"/>
          </a:xfrm>
          <a:prstGeom prst="rect">
            <a:avLst/>
          </a:prstGeom>
          <a:ln w="12700">
            <a:miter lim="400000"/>
          </a:ln>
        </p:spPr>
      </p:pic>
      <p:sp>
        <p:nvSpPr>
          <p:cNvPr id="1306" name="Shape 1306"/>
          <p:cNvSpPr>
            <a:spLocks noGrp="1"/>
          </p:cNvSpPr>
          <p:nvPr>
            <p:ph type="title" idx="4294967295"/>
          </p:nvPr>
        </p:nvSpPr>
        <p:spPr>
          <a:xfrm>
            <a:off x="659606" y="246627"/>
            <a:ext cx="10910094" cy="987425"/>
          </a:xfrm>
          <a:prstGeom prst="rect">
            <a:avLst/>
          </a:prstGeom>
        </p:spPr>
        <p:txBody>
          <a:bodyPr vert="horz" lIns="45709" tIns="45709" rIns="45709" bIns="45709" rtlCol="0" anchor="ctr">
            <a:noAutofit/>
          </a:bodyPr>
          <a:lstStyle>
            <a:lvl1pPr defTabSz="292100">
              <a:defRPr sz="6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algn="ctr"/>
            <a:r>
              <a:rPr lang="en-US" sz="4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Any Data – Any Application – Any Time </a:t>
            </a:r>
            <a:br>
              <a:rPr lang="en-US" sz="4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</a:br>
            <a:r>
              <a:rPr lang="en-US" sz="22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(Essential Digital Foundation)</a:t>
            </a:r>
            <a:endParaRPr lang="en-US" sz="4400" dirty="0">
              <a:latin typeface="Arial Rounded MT Bold" panose="020F0704030504030204" pitchFamily="34" charset="77"/>
              <a:ea typeface="Avenir Next" charset="0"/>
              <a:cs typeface="Avenir Next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38A631-1E7F-E44B-BF87-128C85CC6A85}"/>
              </a:ext>
            </a:extLst>
          </p:cNvPr>
          <p:cNvSpPr txBox="1"/>
          <p:nvPr/>
        </p:nvSpPr>
        <p:spPr>
          <a:xfrm>
            <a:off x="10817003" y="6493393"/>
            <a:ext cx="1329275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  <a:sym typeface="Helvetica Light"/>
              </a:rPr>
              <a:t>Credit :</a:t>
            </a:r>
            <a:r>
              <a:rPr lang="en-US" sz="1200" dirty="0" err="1">
                <a:solidFill>
                  <a:schemeClr val="bg1"/>
                </a:solidFill>
                <a:latin typeface="Arial Rounded MT Bold" panose="020F0704030504030204" pitchFamily="34" charset="77"/>
                <a:sym typeface="Helvetica Light"/>
              </a:rPr>
              <a:t>Infoworks</a:t>
            </a:r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  <a:sym typeface="Helvetica Light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31B5D3-DDAA-1E42-A3FE-A063D2ED1B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077" y="1480679"/>
            <a:ext cx="8295152" cy="4732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0096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60E32D-FBD2-9946-A950-2B937B6943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43177" y="-3393072"/>
            <a:ext cx="5305647" cy="12192000"/>
          </a:xfrm>
          <a:prstGeom prst="rect">
            <a:avLst/>
          </a:prstGeom>
        </p:spPr>
      </p:pic>
      <p:sp>
        <p:nvSpPr>
          <p:cNvPr id="270" name="Shape 270"/>
          <p:cNvSpPr/>
          <p:nvPr/>
        </p:nvSpPr>
        <p:spPr>
          <a:xfrm>
            <a:off x="0" y="75384"/>
            <a:ext cx="12192000" cy="5305648"/>
          </a:xfrm>
          <a:prstGeom prst="rect">
            <a:avLst/>
          </a:prstGeom>
          <a:gradFill flip="none" rotWithShape="1">
            <a:gsLst>
              <a:gs pos="34000">
                <a:srgbClr val="000000">
                  <a:alpha val="36888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11502644" y="6540500"/>
            <a:ext cx="72645" cy="1587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anchor="t">
            <a:normAutofit/>
          </a:bodyPr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72644" y="2051189"/>
            <a:ext cx="12119356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7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Interoperable, On demand, elastic, scalable </a:t>
            </a:r>
          </a:p>
          <a:p>
            <a:pPr algn="ct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7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Multi-partner, modular, heterogenous – interoperable systems</a:t>
            </a:r>
          </a:p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700" dirty="0">
                <a:solidFill>
                  <a:srgbClr val="FFFFFF"/>
                </a:solidFill>
                <a:latin typeface="Avenir Next" charset="0"/>
                <a:ea typeface="Avenir Next" charset="0"/>
                <a:cs typeface="Avenir Next" charset="0"/>
                <a:sym typeface="Avenir Next"/>
              </a:rPr>
              <a:t> </a:t>
            </a:r>
          </a:p>
        </p:txBody>
      </p:sp>
      <p:sp>
        <p:nvSpPr>
          <p:cNvPr id="274" name="Shape 274"/>
          <p:cNvSpPr/>
          <p:nvPr/>
        </p:nvSpPr>
        <p:spPr>
          <a:xfrm>
            <a:off x="5292667" y="1514968"/>
            <a:ext cx="1041400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defTabSz="323850">
              <a:lnSpc>
                <a:spcPct val="1200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3200" spc="-144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CC5887-478C-5846-B758-7F750207E3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31" y="5840557"/>
            <a:ext cx="1707376" cy="699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E221B-410D-244C-B6EA-3FC693FA22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264" y="5926788"/>
            <a:ext cx="1809606" cy="5989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B38917-52EB-BB41-B65B-EC760E222B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093" y="6029151"/>
            <a:ext cx="2239675" cy="394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FAFE15-A044-5548-9EB9-616DEA79B3E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703" y="5469258"/>
            <a:ext cx="1105148" cy="1119786"/>
          </a:xfrm>
          <a:prstGeom prst="rect">
            <a:avLst/>
          </a:prstGeom>
        </p:spPr>
      </p:pic>
      <p:sp>
        <p:nvSpPr>
          <p:cNvPr id="13" name="Shape 1306">
            <a:extLst>
              <a:ext uri="{FF2B5EF4-FFF2-40B4-BE49-F238E27FC236}">
                <a16:creationId xmlns:a16="http://schemas.microsoft.com/office/drawing/2014/main" id="{15B8CA07-1AE5-CD4A-A56B-984FA878C6DA}"/>
              </a:ext>
            </a:extLst>
          </p:cNvPr>
          <p:cNvSpPr txBox="1">
            <a:spLocks/>
          </p:cNvSpPr>
          <p:nvPr/>
        </p:nvSpPr>
        <p:spPr>
          <a:xfrm>
            <a:off x="115982" y="302250"/>
            <a:ext cx="11442332" cy="987425"/>
          </a:xfrm>
          <a:prstGeom prst="rect">
            <a:avLst/>
          </a:prstGeom>
        </p:spPr>
        <p:txBody>
          <a:bodyPr vert="horz" lIns="45709" tIns="45709" rIns="45709" bIns="45709" rtlCol="0" anchor="ctr">
            <a:noAutofit/>
          </a:bodyPr>
          <a:lstStyle>
            <a:lvl1pPr algn="l" defTabSz="2921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algn="ctr"/>
            <a:r>
              <a:rPr lang="en-US" sz="4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Any  to Any</a:t>
            </a:r>
            <a:br>
              <a:rPr lang="en-US" sz="4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</a:br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(Ecosystem play)</a:t>
            </a:r>
          </a:p>
        </p:txBody>
      </p:sp>
    </p:spTree>
    <p:extLst>
      <p:ext uri="{BB962C8B-B14F-4D97-AF65-F5344CB8AC3E}">
        <p14:creationId xmlns:p14="http://schemas.microsoft.com/office/powerpoint/2010/main" val="34442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8.jpeg">
            <a:extLst>
              <a:ext uri="{FF2B5EF4-FFF2-40B4-BE49-F238E27FC236}">
                <a16:creationId xmlns:a16="http://schemas.microsoft.com/office/drawing/2014/main" id="{5228D09F-F2EB-5F44-A2FC-9503A559CF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82" y="0"/>
            <a:ext cx="12192000" cy="6932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38.jpeg">
            <a:extLst>
              <a:ext uri="{FF2B5EF4-FFF2-40B4-BE49-F238E27FC236}">
                <a16:creationId xmlns:a16="http://schemas.microsoft.com/office/drawing/2014/main" id="{FC9E9D9C-403A-2346-B141-A6381F7C78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3242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272">
            <a:extLst>
              <a:ext uri="{FF2B5EF4-FFF2-40B4-BE49-F238E27FC236}">
                <a16:creationId xmlns:a16="http://schemas.microsoft.com/office/drawing/2014/main" id="{A418608D-A441-5242-9A5F-069CFB7020C6}"/>
              </a:ext>
            </a:extLst>
          </p:cNvPr>
          <p:cNvSpPr/>
          <p:nvPr/>
        </p:nvSpPr>
        <p:spPr>
          <a:xfrm>
            <a:off x="1214365" y="532790"/>
            <a:ext cx="10274967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ts val="108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dirty="0">
                <a:latin typeface="Arial Rounded MT Bold" panose="020F0704030504030204" pitchFamily="34" charset="77"/>
              </a:rPr>
              <a:t>End-User : Top of Mind ! </a:t>
            </a:r>
            <a:endParaRPr sz="4400" dirty="0">
              <a:latin typeface="Arial Rounded MT Bold" panose="020F0704030504030204" pitchFamily="34" charset="77"/>
            </a:endParaRPr>
          </a:p>
        </p:txBody>
      </p:sp>
      <p:sp>
        <p:nvSpPr>
          <p:cNvPr id="19" name="Shape 274">
            <a:extLst>
              <a:ext uri="{FF2B5EF4-FFF2-40B4-BE49-F238E27FC236}">
                <a16:creationId xmlns:a16="http://schemas.microsoft.com/office/drawing/2014/main" id="{E8887D53-0AF9-954B-9301-AF9B5D2A02A7}"/>
              </a:ext>
            </a:extLst>
          </p:cNvPr>
          <p:cNvSpPr/>
          <p:nvPr/>
        </p:nvSpPr>
        <p:spPr>
          <a:xfrm>
            <a:off x="5558418" y="1704187"/>
            <a:ext cx="1041400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defTabSz="323850">
              <a:lnSpc>
                <a:spcPct val="1200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3200" spc="-144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6" name="Shape 1297">
            <a:extLst>
              <a:ext uri="{FF2B5EF4-FFF2-40B4-BE49-F238E27FC236}">
                <a16:creationId xmlns:a16="http://schemas.microsoft.com/office/drawing/2014/main" id="{D36DB73C-0AD8-D54F-8A25-6344F732929A}"/>
              </a:ext>
            </a:extLst>
          </p:cNvPr>
          <p:cNvSpPr/>
          <p:nvPr/>
        </p:nvSpPr>
        <p:spPr>
          <a:xfrm rot="5400000">
            <a:off x="4425166" y="-2478705"/>
            <a:ext cx="3409197" cy="12158236"/>
          </a:xfrm>
          <a:prstGeom prst="rect">
            <a:avLst/>
          </a:prstGeom>
          <a:gradFill>
            <a:gsLst>
              <a:gs pos="0">
                <a:srgbClr val="000000">
                  <a:alpha val="66908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323850">
              <a:lnSpc>
                <a:spcPct val="1200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pc="-144"/>
            </a:pPr>
            <a:endParaRPr lang="en-US" sz="1600" spc="-72" dirty="0">
              <a:solidFill>
                <a:srgbClr val="FFFFFF"/>
              </a:solidFill>
              <a:latin typeface="Avenir Next" charset="0"/>
              <a:ea typeface="Avenir Next" charset="0"/>
              <a:cs typeface="Avenir Next" charset="0"/>
              <a:sym typeface="Helvetica"/>
            </a:endParaRPr>
          </a:p>
        </p:txBody>
      </p:sp>
      <p:sp>
        <p:nvSpPr>
          <p:cNvPr id="3145" name="Shape 3145"/>
          <p:cNvSpPr/>
          <p:nvPr/>
        </p:nvSpPr>
        <p:spPr>
          <a:xfrm>
            <a:off x="837574" y="2020831"/>
            <a:ext cx="10584380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Support for multi-cloud, hybrid infrastructure (Cloud Agnostic)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Pervasive security (edge to cloud) – policies independent of h/w, OS, Apps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Operations w/ single pane of glass for OT-IT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Design - Build – Deploy – Operate (Ease &amp; Consistency)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Abstraction, Automation, Total Cost of Ownership</a:t>
            </a:r>
          </a:p>
        </p:txBody>
      </p:sp>
    </p:spTree>
    <p:extLst>
      <p:ext uri="{BB962C8B-B14F-4D97-AF65-F5344CB8AC3E}">
        <p14:creationId xmlns:p14="http://schemas.microsoft.com/office/powerpoint/2010/main" val="33720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Shape 60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0000">
              <a:alpha val="29037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36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543">
            <a:extLst>
              <a:ext uri="{FF2B5EF4-FFF2-40B4-BE49-F238E27FC236}">
                <a16:creationId xmlns:a16="http://schemas.microsoft.com/office/drawing/2014/main" id="{ABDE0E5F-AB3D-654F-8349-57197A3C450F}"/>
              </a:ext>
            </a:extLst>
          </p:cNvPr>
          <p:cNvSpPr/>
          <p:nvPr/>
        </p:nvSpPr>
        <p:spPr>
          <a:xfrm>
            <a:off x="20917" y="19124"/>
            <a:ext cx="12171083" cy="6838876"/>
          </a:xfrm>
          <a:prstGeom prst="rect">
            <a:avLst/>
          </a:prstGeom>
          <a:solidFill>
            <a:srgbClr val="000000">
              <a:alpha val="31427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lang="en-US" sz="1600" dirty="0"/>
          </a:p>
        </p:txBody>
      </p:sp>
      <p:sp>
        <p:nvSpPr>
          <p:cNvPr id="610" name="Shape 610"/>
          <p:cNvSpPr/>
          <p:nvPr/>
        </p:nvSpPr>
        <p:spPr>
          <a:xfrm>
            <a:off x="1717693" y="139824"/>
            <a:ext cx="8756614" cy="1208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584200">
              <a:lnSpc>
                <a:spcPts val="108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ctr"/>
            <a:r>
              <a:rPr lang="en-US" sz="4400" dirty="0">
                <a:latin typeface="Arial Rounded MT Bold" panose="020F0704030504030204" pitchFamily="34" charset="77"/>
              </a:rPr>
              <a:t>Summary : Systems Thinking</a:t>
            </a:r>
          </a:p>
        </p:txBody>
      </p:sp>
      <p:sp>
        <p:nvSpPr>
          <p:cNvPr id="611" name="Shape 611"/>
          <p:cNvSpPr/>
          <p:nvPr/>
        </p:nvSpPr>
        <p:spPr>
          <a:xfrm>
            <a:off x="977338" y="6197084"/>
            <a:ext cx="102373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ctr"/>
            <a:r>
              <a:rPr lang="en-US" sz="2400" dirty="0">
                <a:latin typeface="Arial Rounded MT Bold" panose="020F0704030504030204" pitchFamily="34" charset="77"/>
              </a:rPr>
              <a:t>Iterate &amp; Realize business outcomes!</a:t>
            </a:r>
          </a:p>
        </p:txBody>
      </p:sp>
      <p:sp>
        <p:nvSpPr>
          <p:cNvPr id="10" name="Shape 1303">
            <a:extLst>
              <a:ext uri="{FF2B5EF4-FFF2-40B4-BE49-F238E27FC236}">
                <a16:creationId xmlns:a16="http://schemas.microsoft.com/office/drawing/2014/main" id="{005002BB-2293-0144-93B2-BE4EA6473E37}"/>
              </a:ext>
            </a:extLst>
          </p:cNvPr>
          <p:cNvSpPr/>
          <p:nvPr/>
        </p:nvSpPr>
        <p:spPr>
          <a:xfrm flipH="1">
            <a:off x="5957455" y="1886707"/>
            <a:ext cx="296" cy="298602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defTabSz="323850">
              <a:lnSpc>
                <a:spcPct val="1200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pc="-144"/>
            </a:pPr>
            <a:endParaRPr lang="en-US" sz="2400" spc="-72" dirty="0">
              <a:solidFill>
                <a:srgbClr val="FFFFFF"/>
              </a:solidFill>
              <a:latin typeface="Arial Rounded MT Bold" panose="020F0704030504030204" pitchFamily="34" charset="77"/>
              <a:ea typeface="Avenir Next" charset="0"/>
              <a:cs typeface="Avenir Next" charset="0"/>
              <a:sym typeface="Helvetica"/>
            </a:endParaRPr>
          </a:p>
        </p:txBody>
      </p:sp>
      <p:sp>
        <p:nvSpPr>
          <p:cNvPr id="11" name="Shape 1304">
            <a:extLst>
              <a:ext uri="{FF2B5EF4-FFF2-40B4-BE49-F238E27FC236}">
                <a16:creationId xmlns:a16="http://schemas.microsoft.com/office/drawing/2014/main" id="{4E27D129-402A-E34B-A20B-24FF8BAC7E74}"/>
              </a:ext>
            </a:extLst>
          </p:cNvPr>
          <p:cNvSpPr/>
          <p:nvPr/>
        </p:nvSpPr>
        <p:spPr>
          <a:xfrm>
            <a:off x="429208" y="1825761"/>
            <a:ext cx="5317265" cy="304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09" tIns="45709" rIns="45709" bIns="45709" anchor="t">
            <a:spAutoFit/>
          </a:bodyPr>
          <a:lstStyle/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holistic - systems of systems</a:t>
            </a:r>
          </a:p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modular</a:t>
            </a:r>
          </a:p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keep it simple</a:t>
            </a:r>
          </a:p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interoperable</a:t>
            </a:r>
          </a:p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end-user experience, value</a:t>
            </a:r>
          </a:p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 discovery-led, iterative</a:t>
            </a:r>
          </a:p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people &amp; process</a:t>
            </a:r>
          </a:p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Life cycle beyond design-build</a:t>
            </a:r>
          </a:p>
        </p:txBody>
      </p:sp>
      <p:sp>
        <p:nvSpPr>
          <p:cNvPr id="12" name="Shape 1305">
            <a:extLst>
              <a:ext uri="{FF2B5EF4-FFF2-40B4-BE49-F238E27FC236}">
                <a16:creationId xmlns:a16="http://schemas.microsoft.com/office/drawing/2014/main" id="{AF042F6F-3A2A-304C-9861-74722FC4E9A7}"/>
              </a:ext>
            </a:extLst>
          </p:cNvPr>
          <p:cNvSpPr/>
          <p:nvPr/>
        </p:nvSpPr>
        <p:spPr>
          <a:xfrm>
            <a:off x="6096000" y="1825761"/>
            <a:ext cx="5464629" cy="304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09" tIns="45709" rIns="45709" bIns="45709" anchor="t">
            <a:spAutoFit/>
          </a:bodyPr>
          <a:lstStyle/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ecosystem play - heterogenous </a:t>
            </a:r>
          </a:p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scalability, layered architecture</a:t>
            </a:r>
          </a:p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complexity drives costs</a:t>
            </a:r>
          </a:p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any to any</a:t>
            </a:r>
          </a:p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adoption</a:t>
            </a:r>
          </a:p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 err="1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cicd</a:t>
            </a: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devops</a:t>
            </a: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 world</a:t>
            </a:r>
          </a:p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service life cycle </a:t>
            </a:r>
          </a:p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support cost &amp; consumption models</a:t>
            </a:r>
          </a:p>
        </p:txBody>
      </p:sp>
    </p:spTree>
    <p:extLst>
      <p:ext uri="{BB962C8B-B14F-4D97-AF65-F5344CB8AC3E}">
        <p14:creationId xmlns:p14="http://schemas.microsoft.com/office/powerpoint/2010/main" val="5403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B8D050-0E25-B84A-AF6F-4B53C3C943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5946" cy="6858000"/>
          </a:xfrm>
          <a:prstGeom prst="rect">
            <a:avLst/>
          </a:prstGeom>
        </p:spPr>
      </p:pic>
      <p:sp>
        <p:nvSpPr>
          <p:cNvPr id="13" name="Shape 541">
            <a:extLst>
              <a:ext uri="{FF2B5EF4-FFF2-40B4-BE49-F238E27FC236}">
                <a16:creationId xmlns:a16="http://schemas.microsoft.com/office/drawing/2014/main" id="{CC0A43E7-47BF-8648-BA1F-34432EEE4BF6}"/>
              </a:ext>
            </a:extLst>
          </p:cNvPr>
          <p:cNvSpPr/>
          <p:nvPr/>
        </p:nvSpPr>
        <p:spPr>
          <a:xfrm>
            <a:off x="3724102" y="1487901"/>
            <a:ext cx="4838007" cy="3740803"/>
          </a:xfrm>
          <a:prstGeom prst="rect">
            <a:avLst/>
          </a:prstGeom>
          <a:gradFill>
            <a:gsLst>
              <a:gs pos="60000">
                <a:srgbClr val="000000">
                  <a:alpha val="36888"/>
                </a:srgbClr>
              </a:gs>
              <a:gs pos="100000">
                <a:srgbClr val="000000">
                  <a:alpha val="0"/>
                </a:srgbClr>
              </a:gs>
            </a:gsLst>
            <a:lin ang="9991406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36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</p:txBody>
      </p:sp>
      <p:sp>
        <p:nvSpPr>
          <p:cNvPr id="11" name="Shape 462">
            <a:extLst>
              <a:ext uri="{FF2B5EF4-FFF2-40B4-BE49-F238E27FC236}">
                <a16:creationId xmlns:a16="http://schemas.microsoft.com/office/drawing/2014/main" id="{854A701B-04B3-3B44-AD95-A3577D115568}"/>
              </a:ext>
            </a:extLst>
          </p:cNvPr>
          <p:cNvSpPr/>
          <p:nvPr/>
        </p:nvSpPr>
        <p:spPr>
          <a:xfrm>
            <a:off x="1235414" y="1130105"/>
            <a:ext cx="9902757" cy="2709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23850">
              <a:lnSpc>
                <a:spcPts val="54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endParaRPr lang="en-US" sz="8300" b="1" dirty="0">
              <a:solidFill>
                <a:schemeClr val="bg1"/>
              </a:solidFill>
              <a:latin typeface="Arial Rounded MT Bold" panose="020F0704030504030204" pitchFamily="34" charset="77"/>
              <a:ea typeface="Avenir Next"/>
              <a:cs typeface="Devanagari MT" panose="02000500020000000000" pitchFamily="2" charset="0"/>
              <a:sym typeface="Avenir Next"/>
            </a:endParaRPr>
          </a:p>
          <a:p>
            <a:pPr algn="ctr" defTabSz="323850">
              <a:lnSpc>
                <a:spcPts val="54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rPr lang="en-US" sz="8300" b="1" dirty="0">
                <a:solidFill>
                  <a:schemeClr val="bg1"/>
                </a:solidFill>
                <a:latin typeface="Arial Rounded MT Bold" panose="020F0704030504030204" pitchFamily="34" charset="77"/>
                <a:ea typeface="Avenir Next"/>
                <a:cs typeface="Devanagari MT" panose="02000500020000000000" pitchFamily="2" charset="0"/>
                <a:sym typeface="Avenir Next"/>
              </a:rPr>
              <a:t>Q&amp;A</a:t>
            </a:r>
          </a:p>
          <a:p>
            <a:pPr algn="ctr" defTabSz="323850">
              <a:lnSpc>
                <a:spcPts val="54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rPr lang="en-US" sz="3600" b="1" spc="-91" dirty="0">
                <a:solidFill>
                  <a:schemeClr val="bg1"/>
                </a:solidFill>
                <a:latin typeface="Arial Rounded MT Bold" panose="020F0704030504030204" pitchFamily="34" charset="77"/>
                <a:cs typeface="Devanagari MT" panose="02000500020000000000" pitchFamily="2" charset="0"/>
                <a:sym typeface="Avenir Next"/>
              </a:rPr>
              <a:t>Thank you</a:t>
            </a:r>
          </a:p>
          <a:p>
            <a:pPr algn="ctr" defTabSz="323850">
              <a:lnSpc>
                <a:spcPts val="54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9100" spc="-18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rPr lang="en-US" sz="3600" b="1" spc="-91" dirty="0">
                <a:solidFill>
                  <a:schemeClr val="bg1"/>
                </a:solidFill>
                <a:latin typeface="Arial Rounded MT Bold" panose="020F0704030504030204" pitchFamily="34" charset="77"/>
                <a:cs typeface="Devanagari MT" panose="02000500020000000000" pitchFamily="2" charset="0"/>
                <a:sym typeface="Avenir Next"/>
              </a:rPr>
              <a:t>Enjoy spring break!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B40C61-B92E-5B40-B970-30144EB174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102" y="4176800"/>
            <a:ext cx="51181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6496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Screen Shot 2016-04-04 at 16.10.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" y="9562"/>
            <a:ext cx="12177771" cy="6848438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Shape 543"/>
          <p:cNvSpPr/>
          <p:nvPr/>
        </p:nvSpPr>
        <p:spPr>
          <a:xfrm>
            <a:off x="6973" y="19124"/>
            <a:ext cx="12171083" cy="6838876"/>
          </a:xfrm>
          <a:prstGeom prst="rect">
            <a:avLst/>
          </a:prstGeom>
          <a:solidFill>
            <a:srgbClr val="000000">
              <a:alpha val="31427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lang="en-US" sz="1600" dirty="0"/>
          </a:p>
        </p:txBody>
      </p:sp>
      <p:grpSp>
        <p:nvGrpSpPr>
          <p:cNvPr id="16" name="Group 2645"/>
          <p:cNvGrpSpPr/>
          <p:nvPr/>
        </p:nvGrpSpPr>
        <p:grpSpPr>
          <a:xfrm>
            <a:off x="3824589" y="1395239"/>
            <a:ext cx="3850931" cy="3613314"/>
            <a:chOff x="0" y="-1"/>
            <a:chExt cx="5665960" cy="5509498"/>
          </a:xfrm>
        </p:grpSpPr>
        <p:sp>
          <p:nvSpPr>
            <p:cNvPr id="17" name="Shape 2639"/>
            <p:cNvSpPr/>
            <p:nvPr/>
          </p:nvSpPr>
          <p:spPr>
            <a:xfrm>
              <a:off x="926467" y="1672980"/>
              <a:ext cx="3838973" cy="3836517"/>
            </a:xfrm>
            <a:prstGeom prst="ellipse">
              <a:avLst/>
            </a:prstGeom>
            <a:noFill/>
            <a:ln w="50800" cap="flat">
              <a:solidFill>
                <a:srgbClr val="DCDEE0"/>
              </a:solidFill>
              <a:prstDash val="dash"/>
              <a:round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02166">
                <a:defRPr sz="3600">
                  <a:solidFill>
                    <a:srgbClr val="757774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18" name="Shape 2640"/>
            <p:cNvSpPr/>
            <p:nvPr/>
          </p:nvSpPr>
          <p:spPr>
            <a:xfrm>
              <a:off x="0" y="7362"/>
              <a:ext cx="3838973" cy="3836518"/>
            </a:xfrm>
            <a:prstGeom prst="ellipse">
              <a:avLst/>
            </a:prstGeom>
            <a:noFill/>
            <a:ln w="50800" cap="flat">
              <a:solidFill>
                <a:srgbClr val="DCDEE0"/>
              </a:solidFill>
              <a:prstDash val="dash"/>
              <a:round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02166">
                <a:defRPr sz="3600">
                  <a:solidFill>
                    <a:srgbClr val="757774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19" name="Shape 2641"/>
            <p:cNvSpPr/>
            <p:nvPr/>
          </p:nvSpPr>
          <p:spPr>
            <a:xfrm>
              <a:off x="1826987" y="-1"/>
              <a:ext cx="3838973" cy="3836517"/>
            </a:xfrm>
            <a:prstGeom prst="ellipse">
              <a:avLst/>
            </a:prstGeom>
            <a:noFill/>
            <a:ln w="50800" cap="flat">
              <a:solidFill>
                <a:srgbClr val="DCDEE0"/>
              </a:solidFill>
              <a:prstDash val="dash"/>
              <a:round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02166">
                <a:defRPr sz="3600">
                  <a:solidFill>
                    <a:srgbClr val="757774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20" name="Shape 2642"/>
            <p:cNvSpPr/>
            <p:nvPr/>
          </p:nvSpPr>
          <p:spPr>
            <a:xfrm>
              <a:off x="1838309" y="205296"/>
              <a:ext cx="2008200" cy="174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8221" y="19376"/>
                    <a:pt x="14402" y="18000"/>
                    <a:pt x="10285" y="18174"/>
                  </a:cubicBezTo>
                  <a:cubicBezTo>
                    <a:pt x="6608" y="18174"/>
                    <a:pt x="3081" y="19543"/>
                    <a:pt x="0" y="21433"/>
                  </a:cubicBezTo>
                  <a:cubicBezTo>
                    <a:pt x="0" y="12517"/>
                    <a:pt x="4112" y="4462"/>
                    <a:pt x="10434" y="0"/>
                  </a:cubicBezTo>
                  <a:cubicBezTo>
                    <a:pt x="16899" y="4288"/>
                    <a:pt x="21308" y="12169"/>
                    <a:pt x="21600" y="2160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48431"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21" name="Shape 2643"/>
            <p:cNvSpPr/>
            <p:nvPr/>
          </p:nvSpPr>
          <p:spPr>
            <a:xfrm>
              <a:off x="2842407" y="1953848"/>
              <a:ext cx="1944438" cy="1889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0665" extrusionOk="0">
                  <a:moveTo>
                    <a:pt x="11021" y="0"/>
                  </a:moveTo>
                  <a:cubicBezTo>
                    <a:pt x="11021" y="3669"/>
                    <a:pt x="9982" y="7343"/>
                    <a:pt x="7742" y="10731"/>
                  </a:cubicBezTo>
                  <a:cubicBezTo>
                    <a:pt x="5809" y="13833"/>
                    <a:pt x="3128" y="16237"/>
                    <a:pt x="0" y="17931"/>
                  </a:cubicBezTo>
                  <a:cubicBezTo>
                    <a:pt x="6854" y="21600"/>
                    <a:pt x="14891" y="21457"/>
                    <a:pt x="21443" y="18212"/>
                  </a:cubicBezTo>
                  <a:cubicBezTo>
                    <a:pt x="21600" y="11012"/>
                    <a:pt x="17868" y="4092"/>
                    <a:pt x="11021" y="0"/>
                  </a:cubicBezTo>
                </a:path>
              </a:pathLst>
            </a:custGeom>
            <a:solidFill>
              <a:srgbClr val="A9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48431"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22" name="Shape 2644"/>
            <p:cNvSpPr/>
            <p:nvPr/>
          </p:nvSpPr>
          <p:spPr>
            <a:xfrm>
              <a:off x="898241" y="1959803"/>
              <a:ext cx="1934594" cy="1897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0666" extrusionOk="0">
                  <a:moveTo>
                    <a:pt x="10501" y="0"/>
                  </a:moveTo>
                  <a:cubicBezTo>
                    <a:pt x="10501" y="3670"/>
                    <a:pt x="11547" y="7339"/>
                    <a:pt x="13645" y="10728"/>
                  </a:cubicBezTo>
                  <a:cubicBezTo>
                    <a:pt x="15749" y="13831"/>
                    <a:pt x="18449" y="16236"/>
                    <a:pt x="21447" y="17930"/>
                  </a:cubicBezTo>
                  <a:cubicBezTo>
                    <a:pt x="14697" y="21600"/>
                    <a:pt x="6445" y="21462"/>
                    <a:pt x="5" y="18211"/>
                  </a:cubicBezTo>
                  <a:cubicBezTo>
                    <a:pt x="-153" y="11009"/>
                    <a:pt x="3605" y="4093"/>
                    <a:pt x="10501" y="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48431"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Shape 2646"/>
          <p:cNvSpPr/>
          <p:nvPr/>
        </p:nvSpPr>
        <p:spPr>
          <a:xfrm>
            <a:off x="3999403" y="2238612"/>
            <a:ext cx="109311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spc="-9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Strategy</a:t>
            </a:r>
          </a:p>
        </p:txBody>
      </p:sp>
      <p:sp>
        <p:nvSpPr>
          <p:cNvPr id="24" name="Shape 2647"/>
          <p:cNvSpPr/>
          <p:nvPr/>
        </p:nvSpPr>
        <p:spPr>
          <a:xfrm>
            <a:off x="6559357" y="2224596"/>
            <a:ext cx="100822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spc="-9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Design</a:t>
            </a:r>
          </a:p>
        </p:txBody>
      </p:sp>
      <p:sp>
        <p:nvSpPr>
          <p:cNvPr id="25" name="Shape 2648"/>
          <p:cNvSpPr/>
          <p:nvPr/>
        </p:nvSpPr>
        <p:spPr>
          <a:xfrm>
            <a:off x="5129189" y="4139182"/>
            <a:ext cx="163160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spc="-9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Technology</a:t>
            </a:r>
          </a:p>
        </p:txBody>
      </p:sp>
      <p:sp>
        <p:nvSpPr>
          <p:cNvPr id="26" name="Shape 272">
            <a:extLst>
              <a:ext uri="{FF2B5EF4-FFF2-40B4-BE49-F238E27FC236}">
                <a16:creationId xmlns:a16="http://schemas.microsoft.com/office/drawing/2014/main" id="{3A308D94-8328-A143-A796-BC518A900D76}"/>
              </a:ext>
            </a:extLst>
          </p:cNvPr>
          <p:cNvSpPr/>
          <p:nvPr/>
        </p:nvSpPr>
        <p:spPr>
          <a:xfrm>
            <a:off x="807506" y="5459525"/>
            <a:ext cx="10274967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ts val="108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dirty="0">
                <a:latin typeface="Arial Rounded MT Bold" panose="020F0704030504030204" pitchFamily="34" charset="77"/>
              </a:rPr>
              <a:t>Focus on business outcomes!</a:t>
            </a:r>
            <a:endParaRPr sz="4400" dirty="0">
              <a:latin typeface="Arial Rounded MT Bold" panose="020F0704030504030204" pitchFamily="34" charset="77"/>
            </a:endParaRPr>
          </a:p>
        </p:txBody>
      </p:sp>
      <p:sp>
        <p:nvSpPr>
          <p:cNvPr id="27" name="Shape 272">
            <a:extLst>
              <a:ext uri="{FF2B5EF4-FFF2-40B4-BE49-F238E27FC236}">
                <a16:creationId xmlns:a16="http://schemas.microsoft.com/office/drawing/2014/main" id="{CB6B1E52-C27D-594E-B305-BC21257F8885}"/>
              </a:ext>
            </a:extLst>
          </p:cNvPr>
          <p:cNvSpPr/>
          <p:nvPr/>
        </p:nvSpPr>
        <p:spPr>
          <a:xfrm>
            <a:off x="612472" y="287476"/>
            <a:ext cx="10274967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ts val="108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dirty="0">
                <a:latin typeface="Arial Rounded MT Bold" panose="020F0704030504030204" pitchFamily="34" charset="77"/>
              </a:rPr>
              <a:t>Operate at the intersection</a:t>
            </a:r>
            <a:endParaRPr sz="44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478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about-image.jpg"/>
          <p:cNvPicPr>
            <a:picLocks noChangeAspect="1"/>
          </p:cNvPicPr>
          <p:nvPr/>
        </p:nvPicPr>
        <p:blipFill>
          <a:blip r:embed="rId3" cstate="email">
            <a:alphaModFix amt="83536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11502644" y="6540500"/>
            <a:ext cx="72645" cy="1587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anchor="t">
            <a:normAutofit/>
          </a:bodyPr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1047489" y="1716556"/>
            <a:ext cx="10274967" cy="1208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ts val="108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ctr"/>
            <a:r>
              <a:rPr lang="en-US" sz="4400" dirty="0">
                <a:latin typeface="Arial Rounded MT Bold" panose="020F0704030504030204" pitchFamily="34" charset="77"/>
              </a:rPr>
              <a:t>Strategy</a:t>
            </a:r>
            <a:endParaRPr sz="4400" dirty="0">
              <a:latin typeface="Arial Rounded MT Bold" panose="020F0704030504030204" pitchFamily="34" charset="77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0" y="3893582"/>
            <a:ext cx="12192000" cy="1985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2921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latin typeface="Arial Rounded MT Bold" panose="020F0704030504030204" pitchFamily="34" charset="77"/>
              </a:rPr>
              <a:t>Improve operational efficiencies (bottom line)</a:t>
            </a:r>
          </a:p>
          <a:p>
            <a:pPr algn="ctr" defTabSz="2921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latin typeface="Arial Rounded MT Bold" panose="020F0704030504030204" pitchFamily="34" charset="77"/>
              </a:rPr>
              <a:t>Enable product to service transformation - new revenue streams (top line)</a:t>
            </a:r>
          </a:p>
          <a:p>
            <a:pPr algn="ctr" defTabSz="2921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latin typeface="Arial Rounded MT Bold" panose="020F0704030504030204" pitchFamily="34" charset="77"/>
              </a:rPr>
              <a:t>Enhance user experience (customer supplier affinity)</a:t>
            </a:r>
          </a:p>
          <a:p>
            <a:pPr algn="ctr" defTabSz="2921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latin typeface="Arial Rounded MT Bold" panose="020F0704030504030204" pitchFamily="34" charset="77"/>
              </a:rPr>
              <a:t>New better ways of working – beyond silos, transformational</a:t>
            </a:r>
          </a:p>
          <a:p>
            <a:pPr algn="ctr" defTabSz="2921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endParaRPr lang="en-US" sz="2400" dirty="0">
              <a:latin typeface="Arial Rounded MT Bold" panose="020F0704030504030204" pitchFamily="34" charset="77"/>
            </a:endParaRPr>
          </a:p>
          <a:p>
            <a:pPr algn="ctr" defTabSz="2921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endParaRPr lang="en-US" sz="900" dirty="0"/>
          </a:p>
        </p:txBody>
      </p:sp>
      <p:sp>
        <p:nvSpPr>
          <p:cNvPr id="274" name="Shape 274"/>
          <p:cNvSpPr/>
          <p:nvPr/>
        </p:nvSpPr>
        <p:spPr>
          <a:xfrm>
            <a:off x="5575300" y="3333750"/>
            <a:ext cx="1041400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defTabSz="323850">
              <a:lnSpc>
                <a:spcPct val="1200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3200" spc="-144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41278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8.jpeg">
            <a:extLst>
              <a:ext uri="{FF2B5EF4-FFF2-40B4-BE49-F238E27FC236}">
                <a16:creationId xmlns:a16="http://schemas.microsoft.com/office/drawing/2014/main" id="{BB8400F1-824A-DD4C-BD15-FC76FBC9F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32428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11502644" y="6540500"/>
            <a:ext cx="72645" cy="1587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anchor="t">
            <a:normAutofit/>
          </a:bodyPr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0" y="4262913"/>
            <a:ext cx="12192000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2921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latin typeface="Arial Rounded MT Bold" panose="020F0704030504030204" pitchFamily="34" charset="77"/>
              </a:rPr>
              <a:t>Human vs technology centric, people first vs systems, desirability, simplification, focus on user experiences</a:t>
            </a:r>
          </a:p>
          <a:p>
            <a:pPr algn="ctr" defTabSz="2921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endParaRPr lang="en-US" sz="2400" dirty="0">
              <a:latin typeface="Arial Rounded MT Bold" panose="020F0704030504030204" pitchFamily="34" charset="77"/>
            </a:endParaRPr>
          </a:p>
          <a:p>
            <a:pPr algn="ctr" defTabSz="2921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endParaRPr lang="en-US" sz="900" dirty="0"/>
          </a:p>
        </p:txBody>
      </p:sp>
      <p:sp>
        <p:nvSpPr>
          <p:cNvPr id="8" name="Shape 274">
            <a:extLst>
              <a:ext uri="{FF2B5EF4-FFF2-40B4-BE49-F238E27FC236}">
                <a16:creationId xmlns:a16="http://schemas.microsoft.com/office/drawing/2014/main" id="{4BF3DAE3-A523-D241-B461-AC3BAED33F85}"/>
              </a:ext>
            </a:extLst>
          </p:cNvPr>
          <p:cNvSpPr/>
          <p:nvPr/>
        </p:nvSpPr>
        <p:spPr>
          <a:xfrm>
            <a:off x="5727700" y="3486150"/>
            <a:ext cx="1041400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defTabSz="323850">
              <a:lnSpc>
                <a:spcPct val="1200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3200" spc="-144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9" name="Shape 272">
            <a:extLst>
              <a:ext uri="{FF2B5EF4-FFF2-40B4-BE49-F238E27FC236}">
                <a16:creationId xmlns:a16="http://schemas.microsoft.com/office/drawing/2014/main" id="{5DD5DB05-79E0-6848-A82E-7E60E28DC0A1}"/>
              </a:ext>
            </a:extLst>
          </p:cNvPr>
          <p:cNvSpPr/>
          <p:nvPr/>
        </p:nvSpPr>
        <p:spPr>
          <a:xfrm>
            <a:off x="1110916" y="1851046"/>
            <a:ext cx="10274967" cy="1208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ts val="108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ctr"/>
            <a:r>
              <a:rPr lang="en-US" sz="4400" dirty="0">
                <a:latin typeface="Arial Rounded MT Bold" panose="020F0704030504030204" pitchFamily="34" charset="77"/>
              </a:rPr>
              <a:t>Design</a:t>
            </a:r>
            <a:endParaRPr sz="44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0396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sted-image.pdf">
            <a:extLst>
              <a:ext uri="{FF2B5EF4-FFF2-40B4-BE49-F238E27FC236}">
                <a16:creationId xmlns:a16="http://schemas.microsoft.com/office/drawing/2014/main" id="{CD599C41-D0E1-9D49-B23B-24452732BE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61"/>
            <a:ext cx="12192000" cy="6961043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11502644" y="6540500"/>
            <a:ext cx="72645" cy="1587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anchor="t">
            <a:normAutofit/>
          </a:bodyPr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1081361" y="1814302"/>
            <a:ext cx="10274967" cy="1208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ts val="108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ctr"/>
            <a:r>
              <a:rPr lang="en-US" sz="4400" dirty="0">
                <a:latin typeface="Arial Rounded MT Bold" panose="020F0704030504030204" pitchFamily="34" charset="77"/>
              </a:rPr>
              <a:t>Technology</a:t>
            </a:r>
            <a:endParaRPr sz="4400" dirty="0">
              <a:latin typeface="Arial Rounded MT Bold" panose="020F0704030504030204" pitchFamily="34" charset="77"/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5575300" y="3450128"/>
            <a:ext cx="1041400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defTabSz="323850">
              <a:lnSpc>
                <a:spcPct val="1200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3200" spc="-144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9D4750-1844-B048-ABC6-EBBBBCBC0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71" y="5016787"/>
            <a:ext cx="11203998" cy="1204554"/>
          </a:xfrm>
          <a:prstGeom prst="rect">
            <a:avLst/>
          </a:prstGeom>
        </p:spPr>
      </p:pic>
      <p:sp>
        <p:nvSpPr>
          <p:cNvPr id="10" name="Shape 2658">
            <a:extLst>
              <a:ext uri="{FF2B5EF4-FFF2-40B4-BE49-F238E27FC236}">
                <a16:creationId xmlns:a16="http://schemas.microsoft.com/office/drawing/2014/main" id="{610D2F0C-6670-4F42-A347-8FC29C6AC405}"/>
              </a:ext>
            </a:extLst>
          </p:cNvPr>
          <p:cNvSpPr/>
          <p:nvPr/>
        </p:nvSpPr>
        <p:spPr>
          <a:xfrm>
            <a:off x="472771" y="4185024"/>
            <a:ext cx="11492149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292100"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sensors – connectivity – platforms – enterprise integration - analytics – machine learning – artificial intelligence </a:t>
            </a:r>
          </a:p>
        </p:txBody>
      </p:sp>
    </p:spTree>
    <p:extLst>
      <p:ext uri="{BB962C8B-B14F-4D97-AF65-F5344CB8AC3E}">
        <p14:creationId xmlns:p14="http://schemas.microsoft.com/office/powerpoint/2010/main" val="146828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18" y="0"/>
            <a:ext cx="12192000" cy="7010400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Shape 595"/>
          <p:cNvSpPr/>
          <p:nvPr/>
        </p:nvSpPr>
        <p:spPr>
          <a:xfrm>
            <a:off x="0" y="22239"/>
            <a:ext cx="12192000" cy="7010400"/>
          </a:xfrm>
          <a:prstGeom prst="rect">
            <a:avLst/>
          </a:prstGeom>
          <a:solidFill>
            <a:srgbClr val="000000">
              <a:alpha val="1422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36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9CA1BD-C84B-DD42-8239-EBA99B968DDD}"/>
              </a:ext>
            </a:extLst>
          </p:cNvPr>
          <p:cNvGrpSpPr/>
          <p:nvPr/>
        </p:nvGrpSpPr>
        <p:grpSpPr>
          <a:xfrm>
            <a:off x="744345" y="2781202"/>
            <a:ext cx="4553796" cy="3358783"/>
            <a:chOff x="-114681" y="3032932"/>
            <a:chExt cx="3193973" cy="24788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10AB103-4D3D-2244-86E1-7806D2F89AC6}"/>
                </a:ext>
              </a:extLst>
            </p:cNvPr>
            <p:cNvSpPr/>
            <p:nvPr/>
          </p:nvSpPr>
          <p:spPr>
            <a:xfrm>
              <a:off x="1122730" y="3032932"/>
              <a:ext cx="782148" cy="732794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Use Case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B6E9908-9F18-7C4A-9D4B-D59FB9946691}"/>
                </a:ext>
              </a:extLst>
            </p:cNvPr>
            <p:cNvSpPr/>
            <p:nvPr/>
          </p:nvSpPr>
          <p:spPr>
            <a:xfrm>
              <a:off x="2287636" y="4770503"/>
              <a:ext cx="791656" cy="73675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Ref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Arch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6B8A5F9-F9C2-FE47-B54D-800405E1E657}"/>
                </a:ext>
              </a:extLst>
            </p:cNvPr>
            <p:cNvSpPr/>
            <p:nvPr/>
          </p:nvSpPr>
          <p:spPr>
            <a:xfrm>
              <a:off x="-114681" y="4775020"/>
              <a:ext cx="791657" cy="73675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Ref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Stack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A086404-F3E9-854D-9F48-A79969122527}"/>
                </a:ext>
              </a:extLst>
            </p:cNvPr>
            <p:cNvSpPr/>
            <p:nvPr/>
          </p:nvSpPr>
          <p:spPr>
            <a:xfrm>
              <a:off x="1179191" y="4132123"/>
              <a:ext cx="669225" cy="58691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User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76C93FA-5728-FC48-86B9-B53B50CB9036}"/>
                </a:ext>
              </a:extLst>
            </p:cNvPr>
            <p:cNvCxnSpPr>
              <a:cxnSpLocks/>
              <a:stCxn id="21" idx="3"/>
              <a:endCxn id="25" idx="0"/>
            </p:cNvCxnSpPr>
            <p:nvPr/>
          </p:nvCxnSpPr>
          <p:spPr>
            <a:xfrm flipH="1">
              <a:off x="281148" y="3658412"/>
              <a:ext cx="956126" cy="1116609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8C33C30-DCAE-5442-8C7A-EF18D8469EBE}"/>
                </a:ext>
              </a:extLst>
            </p:cNvPr>
            <p:cNvCxnSpPr>
              <a:cxnSpLocks/>
              <a:stCxn id="21" idx="5"/>
              <a:endCxn id="24" idx="0"/>
            </p:cNvCxnSpPr>
            <p:nvPr/>
          </p:nvCxnSpPr>
          <p:spPr>
            <a:xfrm>
              <a:off x="1790335" y="3658412"/>
              <a:ext cx="893129" cy="1112092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0D6934E-5419-F846-80A5-FD3A847945BF}"/>
                </a:ext>
              </a:extLst>
            </p:cNvPr>
            <p:cNvCxnSpPr>
              <a:cxnSpLocks/>
              <a:stCxn id="25" idx="6"/>
              <a:endCxn id="24" idx="2"/>
            </p:cNvCxnSpPr>
            <p:nvPr/>
          </p:nvCxnSpPr>
          <p:spPr>
            <a:xfrm flipV="1">
              <a:off x="676976" y="5138879"/>
              <a:ext cx="1610659" cy="4517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53A4BDC-1DF0-AA4F-BA62-19BD2A5F2D8D}"/>
                </a:ext>
              </a:extLst>
            </p:cNvPr>
            <p:cNvCxnSpPr>
              <a:cxnSpLocks/>
              <a:stCxn id="21" idx="4"/>
              <a:endCxn id="26" idx="0"/>
            </p:cNvCxnSpPr>
            <p:nvPr/>
          </p:nvCxnSpPr>
          <p:spPr>
            <a:xfrm flipH="1">
              <a:off x="1513804" y="3765726"/>
              <a:ext cx="1" cy="366397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5202246-91B7-0845-9646-CA5701DF6580}"/>
                </a:ext>
              </a:extLst>
            </p:cNvPr>
            <p:cNvCxnSpPr>
              <a:cxnSpLocks/>
              <a:stCxn id="26" idx="2"/>
              <a:endCxn id="25" idx="7"/>
            </p:cNvCxnSpPr>
            <p:nvPr/>
          </p:nvCxnSpPr>
          <p:spPr>
            <a:xfrm flipH="1">
              <a:off x="561041" y="4425582"/>
              <a:ext cx="618151" cy="457333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AA01189-8930-504C-B447-02B2D685239D}"/>
                </a:ext>
              </a:extLst>
            </p:cNvPr>
            <p:cNvCxnSpPr>
              <a:cxnSpLocks/>
              <a:stCxn id="24" idx="1"/>
              <a:endCxn id="26" idx="6"/>
            </p:cNvCxnSpPr>
            <p:nvPr/>
          </p:nvCxnSpPr>
          <p:spPr>
            <a:xfrm flipH="1" flipV="1">
              <a:off x="1848416" y="4425582"/>
              <a:ext cx="555155" cy="452816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Shape 272">
            <a:extLst>
              <a:ext uri="{FF2B5EF4-FFF2-40B4-BE49-F238E27FC236}">
                <a16:creationId xmlns:a16="http://schemas.microsoft.com/office/drawing/2014/main" id="{3480E8F9-5564-9842-AC26-5DE846D77820}"/>
              </a:ext>
            </a:extLst>
          </p:cNvPr>
          <p:cNvSpPr/>
          <p:nvPr/>
        </p:nvSpPr>
        <p:spPr>
          <a:xfrm>
            <a:off x="943899" y="58934"/>
            <a:ext cx="10274967" cy="1208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ts val="108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ctr"/>
            <a:r>
              <a:rPr lang="en-US" sz="4400" dirty="0">
                <a:latin typeface="Arial Rounded MT Bold" panose="020F0704030504030204" pitchFamily="34" charset="77"/>
              </a:rPr>
              <a:t>Agility</a:t>
            </a:r>
            <a:endParaRPr sz="4400" dirty="0">
              <a:latin typeface="Arial Rounded MT Bold" panose="020F0704030504030204" pitchFamily="34" charset="77"/>
            </a:endParaRPr>
          </a:p>
        </p:txBody>
      </p:sp>
      <p:sp>
        <p:nvSpPr>
          <p:cNvPr id="36" name="Shape 274">
            <a:extLst>
              <a:ext uri="{FF2B5EF4-FFF2-40B4-BE49-F238E27FC236}">
                <a16:creationId xmlns:a16="http://schemas.microsoft.com/office/drawing/2014/main" id="{0A79BCB1-C408-3844-8BAB-1E163BC0317F}"/>
              </a:ext>
            </a:extLst>
          </p:cNvPr>
          <p:cNvSpPr/>
          <p:nvPr/>
        </p:nvSpPr>
        <p:spPr>
          <a:xfrm>
            <a:off x="5560684" y="1635657"/>
            <a:ext cx="1041400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defTabSz="323850">
              <a:lnSpc>
                <a:spcPct val="1200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3200" spc="-144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38" name="Shape 2658">
            <a:extLst>
              <a:ext uri="{FF2B5EF4-FFF2-40B4-BE49-F238E27FC236}">
                <a16:creationId xmlns:a16="http://schemas.microsoft.com/office/drawing/2014/main" id="{C482C527-0A44-E044-9D9C-B672D6E32F05}"/>
              </a:ext>
            </a:extLst>
          </p:cNvPr>
          <p:cNvSpPr/>
          <p:nvPr/>
        </p:nvSpPr>
        <p:spPr>
          <a:xfrm>
            <a:off x="555354" y="2091014"/>
            <a:ext cx="11492149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292100"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28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velocity of innovation - Iterative,  collaborative, responsive</a:t>
            </a:r>
          </a:p>
        </p:txBody>
      </p:sp>
      <p:sp>
        <p:nvSpPr>
          <p:cNvPr id="34" name="Shape 2658">
            <a:extLst>
              <a:ext uri="{FF2B5EF4-FFF2-40B4-BE49-F238E27FC236}">
                <a16:creationId xmlns:a16="http://schemas.microsoft.com/office/drawing/2014/main" id="{418A8AC3-136A-2D4B-8082-E3DEEDCEAE2E}"/>
              </a:ext>
            </a:extLst>
          </p:cNvPr>
          <p:cNvSpPr/>
          <p:nvPr/>
        </p:nvSpPr>
        <p:spPr>
          <a:xfrm>
            <a:off x="5608901" y="3266678"/>
            <a:ext cx="6438602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292100"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Insights : as-is assessment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Direction : to-be vision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Transformation plan : roadmap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Design &amp; build : rapid prototyping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Deploy: continuous delivery</a:t>
            </a:r>
          </a:p>
        </p:txBody>
      </p:sp>
      <p:sp>
        <p:nvSpPr>
          <p:cNvPr id="22" name="Shape 2658">
            <a:extLst>
              <a:ext uri="{FF2B5EF4-FFF2-40B4-BE49-F238E27FC236}">
                <a16:creationId xmlns:a16="http://schemas.microsoft.com/office/drawing/2014/main" id="{55D939EC-D2B0-D744-9E8C-297C3138E07A}"/>
              </a:ext>
            </a:extLst>
          </p:cNvPr>
          <p:cNvSpPr/>
          <p:nvPr/>
        </p:nvSpPr>
        <p:spPr>
          <a:xfrm>
            <a:off x="1370078" y="6359749"/>
            <a:ext cx="349801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292100"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</a:t>
            </a:r>
            <a:r>
              <a:rPr lang="en-US" sz="1400" dirty="0">
                <a:solidFill>
                  <a:schemeClr val="bg1"/>
                </a:solidFill>
                <a:uFillTx/>
                <a:latin typeface="Arial Rounded MT Bold" panose="020F0704030504030204" pitchFamily="34" charset="77"/>
                <a:ea typeface="Avenir Next" charset="0"/>
                <a:cs typeface="Avenir Next" charset="0"/>
                <a:sym typeface="Helvetica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pace@mit: </a:t>
            </a:r>
            <a:r>
              <a:rPr lang="en-US" sz="1400" dirty="0">
                <a:solidFill>
                  <a:schemeClr val="bg1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</a:t>
            </a:r>
            <a:r>
              <a:rPr lang="en-US" sz="1400" dirty="0">
                <a:solidFill>
                  <a:schemeClr val="bg1"/>
                </a:solidFill>
                <a:uFillTx/>
                <a:latin typeface="Arial Rounded MT Bold" panose="020F0704030504030204" pitchFamily="34" charset="77"/>
                <a:ea typeface="Avenir Next" charset="0"/>
                <a:cs typeface="Avenir Next" charset="0"/>
                <a:sym typeface="Helvetica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 </a:t>
            </a:r>
            <a:r>
              <a:rPr lang="en-US" sz="1400" dirty="0">
                <a:solidFill>
                  <a:schemeClr val="bg1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lang="en-US" sz="1400" dirty="0">
                <a:solidFill>
                  <a:schemeClr val="bg1"/>
                </a:solidFill>
                <a:uFillTx/>
                <a:latin typeface="Arial Rounded MT Bold" panose="020F0704030504030204" pitchFamily="34" charset="77"/>
                <a:ea typeface="Avenir Next" charset="0"/>
                <a:cs typeface="Avenir Next" charset="0"/>
                <a:sym typeface="Helvetica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riven </a:t>
            </a:r>
            <a:r>
              <a:rPr lang="en-US" sz="1400" dirty="0">
                <a:solidFill>
                  <a:schemeClr val="bg1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en-US" sz="1400" dirty="0">
                <a:solidFill>
                  <a:schemeClr val="bg1"/>
                </a:solidFill>
                <a:uFillTx/>
                <a:latin typeface="Arial Rounded MT Bold" panose="020F0704030504030204" pitchFamily="34" charset="77"/>
                <a:ea typeface="Avenir Next" charset="0"/>
                <a:cs typeface="Avenir Next" charset="0"/>
                <a:sym typeface="Helvetica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roduct </a:t>
            </a:r>
            <a:r>
              <a:rPr lang="en-US" sz="1400" dirty="0">
                <a:solidFill>
                  <a:schemeClr val="bg1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n-US" sz="1400" dirty="0">
                <a:solidFill>
                  <a:schemeClr val="bg1"/>
                </a:solidFill>
                <a:uFillTx/>
                <a:latin typeface="Arial Rounded MT Bold" panose="020F0704030504030204" pitchFamily="34" charset="77"/>
                <a:ea typeface="Avenir Next" charset="0"/>
                <a:cs typeface="Avenir Next" charset="0"/>
                <a:sym typeface="Helvetica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nnovation</a:t>
            </a:r>
            <a:endParaRPr lang="en-US" sz="1400" dirty="0">
              <a:solidFill>
                <a:schemeClr val="bg1"/>
              </a:solidFill>
              <a:latin typeface="Arial Rounded MT Bold" panose="020F0704030504030204" pitchFamily="34" charset="77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0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Shape 60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0000">
              <a:alpha val="29037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36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543">
            <a:extLst>
              <a:ext uri="{FF2B5EF4-FFF2-40B4-BE49-F238E27FC236}">
                <a16:creationId xmlns:a16="http://schemas.microsoft.com/office/drawing/2014/main" id="{ABDE0E5F-AB3D-654F-8349-57197A3C450F}"/>
              </a:ext>
            </a:extLst>
          </p:cNvPr>
          <p:cNvSpPr/>
          <p:nvPr/>
        </p:nvSpPr>
        <p:spPr>
          <a:xfrm>
            <a:off x="20917" y="19124"/>
            <a:ext cx="12171083" cy="6838876"/>
          </a:xfrm>
          <a:prstGeom prst="rect">
            <a:avLst/>
          </a:prstGeom>
          <a:solidFill>
            <a:srgbClr val="000000">
              <a:alpha val="31427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lang="en-US" sz="1600" dirty="0"/>
          </a:p>
        </p:txBody>
      </p:sp>
      <p:sp>
        <p:nvSpPr>
          <p:cNvPr id="610" name="Shape 610"/>
          <p:cNvSpPr/>
          <p:nvPr/>
        </p:nvSpPr>
        <p:spPr>
          <a:xfrm>
            <a:off x="1717693" y="139824"/>
            <a:ext cx="8756614" cy="1208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584200">
              <a:lnSpc>
                <a:spcPts val="108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ctr"/>
            <a:r>
              <a:rPr lang="en-US" sz="4400" dirty="0">
                <a:latin typeface="Arial Rounded MT Bold" panose="020F0704030504030204" pitchFamily="34" charset="77"/>
              </a:rPr>
              <a:t>Systems Thinking</a:t>
            </a:r>
          </a:p>
        </p:txBody>
      </p:sp>
      <p:sp>
        <p:nvSpPr>
          <p:cNvPr id="611" name="Shape 611"/>
          <p:cNvSpPr/>
          <p:nvPr/>
        </p:nvSpPr>
        <p:spPr>
          <a:xfrm>
            <a:off x="977338" y="6197084"/>
            <a:ext cx="102373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ctr"/>
            <a:r>
              <a:rPr lang="en-US" sz="2400" dirty="0">
                <a:latin typeface="Arial Rounded MT Bold" panose="020F0704030504030204" pitchFamily="34" charset="77"/>
              </a:rPr>
              <a:t>Realize business outcomes!</a:t>
            </a:r>
          </a:p>
        </p:txBody>
      </p:sp>
      <p:sp>
        <p:nvSpPr>
          <p:cNvPr id="10" name="Shape 1303">
            <a:extLst>
              <a:ext uri="{FF2B5EF4-FFF2-40B4-BE49-F238E27FC236}">
                <a16:creationId xmlns:a16="http://schemas.microsoft.com/office/drawing/2014/main" id="{005002BB-2293-0144-93B2-BE4EA6473E37}"/>
              </a:ext>
            </a:extLst>
          </p:cNvPr>
          <p:cNvSpPr/>
          <p:nvPr/>
        </p:nvSpPr>
        <p:spPr>
          <a:xfrm flipH="1">
            <a:off x="5957455" y="1886707"/>
            <a:ext cx="296" cy="298602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defTabSz="323850">
              <a:lnSpc>
                <a:spcPct val="1200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pc="-144"/>
            </a:pPr>
            <a:endParaRPr lang="en-US" sz="2400" spc="-72" dirty="0">
              <a:solidFill>
                <a:srgbClr val="FFFFFF"/>
              </a:solidFill>
              <a:latin typeface="Arial Rounded MT Bold" panose="020F0704030504030204" pitchFamily="34" charset="77"/>
              <a:ea typeface="Avenir Next" charset="0"/>
              <a:cs typeface="Avenir Next" charset="0"/>
              <a:sym typeface="Helvetica"/>
            </a:endParaRPr>
          </a:p>
        </p:txBody>
      </p:sp>
      <p:sp>
        <p:nvSpPr>
          <p:cNvPr id="11" name="Shape 1304">
            <a:extLst>
              <a:ext uri="{FF2B5EF4-FFF2-40B4-BE49-F238E27FC236}">
                <a16:creationId xmlns:a16="http://schemas.microsoft.com/office/drawing/2014/main" id="{4E27D129-402A-E34B-A20B-24FF8BAC7E74}"/>
              </a:ext>
            </a:extLst>
          </p:cNvPr>
          <p:cNvSpPr/>
          <p:nvPr/>
        </p:nvSpPr>
        <p:spPr>
          <a:xfrm>
            <a:off x="429208" y="1825761"/>
            <a:ext cx="5317265" cy="304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09" tIns="45709" rIns="45709" bIns="45709" anchor="t">
            <a:spAutoFit/>
          </a:bodyPr>
          <a:lstStyle/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holistic - systems of systems</a:t>
            </a:r>
          </a:p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modular</a:t>
            </a:r>
          </a:p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keep it simple</a:t>
            </a:r>
          </a:p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interoperable</a:t>
            </a:r>
          </a:p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end-user experience, value</a:t>
            </a:r>
          </a:p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 discovery-led, iterative</a:t>
            </a:r>
          </a:p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people &amp; process</a:t>
            </a:r>
          </a:p>
          <a:p>
            <a:pPr algn="r"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Life cycle beyond design-build</a:t>
            </a:r>
          </a:p>
        </p:txBody>
      </p:sp>
      <p:sp>
        <p:nvSpPr>
          <p:cNvPr id="12" name="Shape 1305">
            <a:extLst>
              <a:ext uri="{FF2B5EF4-FFF2-40B4-BE49-F238E27FC236}">
                <a16:creationId xmlns:a16="http://schemas.microsoft.com/office/drawing/2014/main" id="{AF042F6F-3A2A-304C-9861-74722FC4E9A7}"/>
              </a:ext>
            </a:extLst>
          </p:cNvPr>
          <p:cNvSpPr/>
          <p:nvPr/>
        </p:nvSpPr>
        <p:spPr>
          <a:xfrm>
            <a:off x="6096000" y="1825761"/>
            <a:ext cx="5464629" cy="304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09" tIns="45709" rIns="45709" bIns="45709" anchor="t">
            <a:spAutoFit/>
          </a:bodyPr>
          <a:lstStyle/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ecosystem play - heterogenous </a:t>
            </a:r>
          </a:p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scalability, layered architecture</a:t>
            </a:r>
          </a:p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complexity drives costs</a:t>
            </a:r>
          </a:p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any to any</a:t>
            </a:r>
          </a:p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adoption</a:t>
            </a:r>
          </a:p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 err="1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cicd</a:t>
            </a: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devops</a:t>
            </a: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 world</a:t>
            </a:r>
          </a:p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service life cycle </a:t>
            </a:r>
          </a:p>
          <a:p>
            <a:pPr defTabSz="412751">
              <a:defRPr sz="4800" spc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Avenir Next" charset="0"/>
                <a:cs typeface="Avenir Next" charset="0"/>
                <a:sym typeface="Avenir Next"/>
              </a:rPr>
              <a:t>support cost &amp; consumption models</a:t>
            </a:r>
          </a:p>
        </p:txBody>
      </p:sp>
    </p:spTree>
    <p:extLst>
      <p:ext uri="{BB962C8B-B14F-4D97-AF65-F5344CB8AC3E}">
        <p14:creationId xmlns:p14="http://schemas.microsoft.com/office/powerpoint/2010/main" val="31190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43">
            <a:extLst>
              <a:ext uri="{FF2B5EF4-FFF2-40B4-BE49-F238E27FC236}">
                <a16:creationId xmlns:a16="http://schemas.microsoft.com/office/drawing/2014/main" id="{F11B756C-6793-CD42-82DE-7E7A38BC897F}"/>
              </a:ext>
            </a:extLst>
          </p:cNvPr>
          <p:cNvSpPr/>
          <p:nvPr/>
        </p:nvSpPr>
        <p:spPr>
          <a:xfrm>
            <a:off x="20917" y="0"/>
            <a:ext cx="12171083" cy="6838876"/>
          </a:xfrm>
          <a:prstGeom prst="rect">
            <a:avLst/>
          </a:prstGeom>
          <a:solidFill>
            <a:srgbClr val="000000">
              <a:alpha val="31427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lang="en-US" sz="1600" dirty="0"/>
          </a:p>
        </p:txBody>
      </p:sp>
      <p:pic>
        <p:nvPicPr>
          <p:cNvPr id="10" name="Screen Shot 2016-03-31 at 14.28.10.png"/>
          <p:cNvPicPr>
            <a:picLocks noChangeAspect="1"/>
          </p:cNvPicPr>
          <p:nvPr/>
        </p:nvPicPr>
        <p:blipFill>
          <a:blip r:embed="rId3" cstate="email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3" cy="68685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43">
            <a:extLst>
              <a:ext uri="{FF2B5EF4-FFF2-40B4-BE49-F238E27FC236}">
                <a16:creationId xmlns:a16="http://schemas.microsoft.com/office/drawing/2014/main" id="{2CB0F916-5CED-FF49-ACB5-6C8CDE2D081F}"/>
              </a:ext>
            </a:extLst>
          </p:cNvPr>
          <p:cNvSpPr/>
          <p:nvPr/>
        </p:nvSpPr>
        <p:spPr>
          <a:xfrm>
            <a:off x="0" y="0"/>
            <a:ext cx="12171083" cy="6838876"/>
          </a:xfrm>
          <a:prstGeom prst="rect">
            <a:avLst/>
          </a:prstGeom>
          <a:solidFill>
            <a:srgbClr val="000000">
              <a:alpha val="31427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lang="en-US" sz="1600" dirty="0"/>
          </a:p>
        </p:txBody>
      </p:sp>
      <p:sp>
        <p:nvSpPr>
          <p:cNvPr id="11" name="Shape 2659"/>
          <p:cNvSpPr/>
          <p:nvPr/>
        </p:nvSpPr>
        <p:spPr>
          <a:xfrm>
            <a:off x="568766" y="560165"/>
            <a:ext cx="11075384" cy="626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647700">
              <a:lnSpc>
                <a:spcPct val="90000"/>
              </a:lnSpc>
              <a:tabLst>
                <a:tab pos="482600" algn="l"/>
                <a:tab pos="990600" algn="l"/>
                <a:tab pos="1511300" algn="l"/>
                <a:tab pos="2006600" algn="l"/>
                <a:tab pos="2514600" algn="l"/>
                <a:tab pos="3022600" algn="l"/>
                <a:tab pos="3530600" algn="l"/>
                <a:tab pos="4025900" algn="l"/>
                <a:tab pos="4546600" algn="l"/>
                <a:tab pos="5054600" algn="l"/>
                <a:tab pos="5562600" algn="l"/>
                <a:tab pos="6070600" algn="l"/>
              </a:tabLst>
              <a:defRPr sz="7200" spc="-1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4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Use Cases</a:t>
            </a:r>
          </a:p>
        </p:txBody>
      </p:sp>
      <p:sp>
        <p:nvSpPr>
          <p:cNvPr id="12" name="Shape 2658"/>
          <p:cNvSpPr/>
          <p:nvPr/>
        </p:nvSpPr>
        <p:spPr>
          <a:xfrm>
            <a:off x="2462437" y="1861304"/>
            <a:ext cx="7502829" cy="4062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292100"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Asset management </a:t>
            </a:r>
          </a:p>
          <a:p>
            <a:pPr algn="ctr"/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Smart manufacturing</a:t>
            </a:r>
          </a:p>
          <a:p>
            <a:pPr algn="ctr"/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Connected supply chain</a:t>
            </a:r>
          </a:p>
          <a:p>
            <a:pPr algn="ctr"/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Logistics &amp; fleet management</a:t>
            </a:r>
          </a:p>
          <a:p>
            <a:pPr algn="ctr"/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Security &amp; surveillance</a:t>
            </a:r>
          </a:p>
          <a:p>
            <a:pPr algn="ctr"/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 Worker health &amp; safety</a:t>
            </a:r>
          </a:p>
          <a:p>
            <a:pPr algn="ctr"/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Connected care</a:t>
            </a:r>
          </a:p>
          <a:p>
            <a:pPr algn="ctr"/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Connected vehicle</a:t>
            </a:r>
          </a:p>
          <a:p>
            <a:pPr algn="ctr"/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Connected retail</a:t>
            </a:r>
          </a:p>
          <a:p>
            <a:pPr algn="ctr"/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Smart infrastructure (Airports/Buildings/City et all)</a:t>
            </a:r>
          </a:p>
          <a:p>
            <a:pPr algn="ctr"/>
            <a:r>
              <a:rPr lang="en-US" sz="2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…many others…</a:t>
            </a:r>
          </a:p>
        </p:txBody>
      </p:sp>
      <p:sp>
        <p:nvSpPr>
          <p:cNvPr id="8" name="Shape 274">
            <a:extLst>
              <a:ext uri="{FF2B5EF4-FFF2-40B4-BE49-F238E27FC236}">
                <a16:creationId xmlns:a16="http://schemas.microsoft.com/office/drawing/2014/main" id="{BBB8634D-DF37-0F41-89C0-BA45F5D8D860}"/>
              </a:ext>
            </a:extLst>
          </p:cNvPr>
          <p:cNvSpPr/>
          <p:nvPr/>
        </p:nvSpPr>
        <p:spPr>
          <a:xfrm>
            <a:off x="5575300" y="1426595"/>
            <a:ext cx="1041400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defTabSz="323850">
              <a:lnSpc>
                <a:spcPct val="1200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3200" spc="-144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16074713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d-image.jpeg">
            <a:extLst>
              <a:ext uri="{FF2B5EF4-FFF2-40B4-BE49-F238E27FC236}">
                <a16:creationId xmlns:a16="http://schemas.microsoft.com/office/drawing/2014/main" id="{00F28E06-7C63-7343-8929-7CFD359AF9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9" y="30085"/>
            <a:ext cx="12169480" cy="6880864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1297">
            <a:extLst>
              <a:ext uri="{FF2B5EF4-FFF2-40B4-BE49-F238E27FC236}">
                <a16:creationId xmlns:a16="http://schemas.microsoft.com/office/drawing/2014/main" id="{35B359D7-0554-C24C-B7FF-CBCC745AE102}"/>
              </a:ext>
            </a:extLst>
          </p:cNvPr>
          <p:cNvSpPr/>
          <p:nvPr/>
        </p:nvSpPr>
        <p:spPr>
          <a:xfrm rot="5400000">
            <a:off x="2655568" y="-2608603"/>
            <a:ext cx="6880864" cy="12158241"/>
          </a:xfrm>
          <a:prstGeom prst="rect">
            <a:avLst/>
          </a:prstGeom>
          <a:gradFill>
            <a:gsLst>
              <a:gs pos="0">
                <a:srgbClr val="000000">
                  <a:alpha val="66908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323850">
              <a:lnSpc>
                <a:spcPct val="1200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pc="-144"/>
            </a:pPr>
            <a:endParaRPr lang="en-US" sz="1600" spc="-72" dirty="0">
              <a:solidFill>
                <a:srgbClr val="FFFFFF"/>
              </a:solidFill>
              <a:latin typeface="Avenir Next" charset="0"/>
              <a:ea typeface="Avenir Next" charset="0"/>
              <a:cs typeface="Avenir Next" charset="0"/>
              <a:sym typeface="Helvetica"/>
            </a:endParaRPr>
          </a:p>
        </p:txBody>
      </p:sp>
      <p:sp>
        <p:nvSpPr>
          <p:cNvPr id="1306" name="Shape 1306"/>
          <p:cNvSpPr>
            <a:spLocks noGrp="1"/>
          </p:cNvSpPr>
          <p:nvPr>
            <p:ph type="title" idx="4294967295"/>
          </p:nvPr>
        </p:nvSpPr>
        <p:spPr>
          <a:xfrm>
            <a:off x="1106174" y="267892"/>
            <a:ext cx="10910094" cy="987425"/>
          </a:xfrm>
          <a:prstGeom prst="rect">
            <a:avLst/>
          </a:prstGeom>
        </p:spPr>
        <p:txBody>
          <a:bodyPr vert="horz" lIns="45709" tIns="45709" rIns="45709" bIns="45709" rtlCol="0" anchor="ctr">
            <a:noAutofit/>
          </a:bodyPr>
          <a:lstStyle>
            <a:lvl1pPr defTabSz="292100">
              <a:defRPr sz="6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algn="ctr"/>
            <a:r>
              <a:rPr lang="en-US" sz="4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Example : Asset Management</a:t>
            </a:r>
            <a:br>
              <a:rPr lang="en-US" sz="44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</a:br>
            <a:r>
              <a:rPr lang="en-US" sz="3200" dirty="0">
                <a:latin typeface="Arial Rounded MT Bold" panose="020F0704030504030204" pitchFamily="34" charset="77"/>
                <a:ea typeface="Avenir Next" charset="0"/>
                <a:cs typeface="Avenir Next" charset="0"/>
              </a:rPr>
              <a:t>(Smart, Connected)</a:t>
            </a:r>
            <a:endParaRPr lang="en-US" sz="4400" dirty="0">
              <a:latin typeface="Arial Rounded MT Bold" panose="020F0704030504030204" pitchFamily="34" charset="77"/>
              <a:ea typeface="Avenir Next" charset="0"/>
              <a:cs typeface="Avenir Nex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64D82-90DA-304A-AA11-BC36B20131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7275"/>
            <a:ext cx="12169480" cy="4033274"/>
          </a:xfrm>
          <a:prstGeom prst="rect">
            <a:avLst/>
          </a:prstGeom>
          <a:noFill/>
        </p:spPr>
      </p:pic>
      <p:sp>
        <p:nvSpPr>
          <p:cNvPr id="7" name="Shape 2657">
            <a:extLst>
              <a:ext uri="{FF2B5EF4-FFF2-40B4-BE49-F238E27FC236}">
                <a16:creationId xmlns:a16="http://schemas.microsoft.com/office/drawing/2014/main" id="{B718F567-AC70-D147-93FA-8979742FBEEE}"/>
              </a:ext>
            </a:extLst>
          </p:cNvPr>
          <p:cNvSpPr/>
          <p:nvPr/>
        </p:nvSpPr>
        <p:spPr>
          <a:xfrm>
            <a:off x="5745537" y="1619468"/>
            <a:ext cx="1077533" cy="1"/>
          </a:xfrm>
          <a:prstGeom prst="line">
            <a:avLst/>
          </a:prstGeom>
          <a:ln w="3175">
            <a:solidFill>
              <a:srgbClr val="DCDEE0"/>
            </a:solidFill>
            <a:miter lim="400000"/>
          </a:ln>
        </p:spPr>
        <p:txBody>
          <a:bodyPr lIns="25400" tIns="25400" rIns="25400" bIns="25400" anchor="ctr"/>
          <a:lstStyle/>
          <a:p>
            <a:pPr defTabSz="323850">
              <a:lnSpc>
                <a:spcPct val="120000"/>
              </a:lnSpc>
              <a:tabLst>
                <a:tab pos="247650" algn="l"/>
                <a:tab pos="501650" algn="l"/>
                <a:tab pos="762000" algn="l"/>
                <a:tab pos="1009650" algn="l"/>
                <a:tab pos="1263650" algn="l"/>
                <a:tab pos="1517650" algn="l"/>
                <a:tab pos="1771650" algn="l"/>
                <a:tab pos="2019300" algn="l"/>
                <a:tab pos="2273300" algn="l"/>
                <a:tab pos="2527300" algn="l"/>
                <a:tab pos="2781300" algn="l"/>
                <a:tab pos="3035300" algn="l"/>
              </a:tabLst>
              <a:defRPr sz="2800" spc="-126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400" spc="-63" dirty="0">
              <a:solidFill>
                <a:srgbClr val="FFFFFF"/>
              </a:solidFill>
              <a:latin typeface="Avenir Next" charset="0"/>
              <a:ea typeface="Avenir Next" charset="0"/>
              <a:cs typeface="Avenir Next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39878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830</Words>
  <Application>Microsoft Macintosh PowerPoint</Application>
  <PresentationFormat>Widescreen</PresentationFormat>
  <Paragraphs>188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 Rounded MT Bold</vt:lpstr>
      <vt:lpstr>Avenir Book</vt:lpstr>
      <vt:lpstr>Avenir Next</vt:lpstr>
      <vt:lpstr>Avenir Roman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: Asset Management (Smart, Connected)</vt:lpstr>
      <vt:lpstr>Example : Asset Management  (Sub Use Cases)</vt:lpstr>
      <vt:lpstr>Example : Asset Management  (Reference Architecture)</vt:lpstr>
      <vt:lpstr>PowerPoint Presentation</vt:lpstr>
      <vt:lpstr>Any Device - Any Application – Any Cloud  (Essential Digital Foundation)</vt:lpstr>
      <vt:lpstr>Any Data – Any Application – Any Time  (Essential Digital Foundation)</vt:lpstr>
      <vt:lpstr>PowerPoint Presentation</vt:lpstr>
      <vt:lpstr>PowerPoint Presentation</vt:lpstr>
      <vt:lpstr>PowerPoint Presentation</vt:lpstr>
      <vt:lpstr>PowerPoint Presentation</vt:lpstr>
    </vt:vector>
  </TitlesOfParts>
  <Manager/>
  <Company>Transformatica llc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Jayraj Nair SDM Webinar 2020</dc:title>
  <dc:subject>MIT SDM Webinar Mar 10 2020</dc:subject>
  <dc:creator>Jayraj Nair</dc:creator>
  <cp:keywords/>
  <dc:description>Support Alma matter</dc:description>
  <cp:lastModifiedBy>Jayraj Nair</cp:lastModifiedBy>
  <cp:revision>50</cp:revision>
  <dcterms:created xsi:type="dcterms:W3CDTF">2020-03-08T16:12:26Z</dcterms:created>
  <dcterms:modified xsi:type="dcterms:W3CDTF">2020-03-10T01:16:48Z</dcterms:modified>
  <cp:category>Education!</cp:category>
</cp:coreProperties>
</file>