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30"/>
  </p:notesMasterIdLst>
  <p:sldIdLst>
    <p:sldId id="262" r:id="rId2"/>
    <p:sldId id="264" r:id="rId3"/>
    <p:sldId id="265" r:id="rId4"/>
    <p:sldId id="266" r:id="rId5"/>
    <p:sldId id="267" r:id="rId6"/>
    <p:sldId id="269" r:id="rId7"/>
    <p:sldId id="279" r:id="rId8"/>
    <p:sldId id="270" r:id="rId9"/>
    <p:sldId id="271" r:id="rId10"/>
    <p:sldId id="268" r:id="rId11"/>
    <p:sldId id="281" r:id="rId12"/>
    <p:sldId id="282" r:id="rId13"/>
    <p:sldId id="280" r:id="rId14"/>
    <p:sldId id="278" r:id="rId15"/>
    <p:sldId id="273" r:id="rId16"/>
    <p:sldId id="289" r:id="rId17"/>
    <p:sldId id="274" r:id="rId18"/>
    <p:sldId id="285" r:id="rId19"/>
    <p:sldId id="284" r:id="rId20"/>
    <p:sldId id="286" r:id="rId21"/>
    <p:sldId id="275" r:id="rId22"/>
    <p:sldId id="276" r:id="rId23"/>
    <p:sldId id="283" r:id="rId24"/>
    <p:sldId id="287" r:id="rId25"/>
    <p:sldId id="277" r:id="rId26"/>
    <p:sldId id="288" r:id="rId27"/>
    <p:sldId id="291"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4F48E5-8FFA-4139-98D9-B93B8056BC9A}">
          <p14:sldIdLst>
            <p14:sldId id="262"/>
            <p14:sldId id="264"/>
          </p14:sldIdLst>
        </p14:section>
        <p14:section name="Reasons" id="{24ABB1ED-32D5-4847-82B7-B62951536648}">
          <p14:sldIdLst>
            <p14:sldId id="265"/>
            <p14:sldId id="266"/>
            <p14:sldId id="267"/>
            <p14:sldId id="269"/>
            <p14:sldId id="279"/>
            <p14:sldId id="270"/>
            <p14:sldId id="271"/>
          </p14:sldIdLst>
        </p14:section>
        <p14:section name="Gaps" id="{5B61CD40-D10F-4E08-A821-84FF4BDCFA13}">
          <p14:sldIdLst>
            <p14:sldId id="268"/>
            <p14:sldId id="281"/>
            <p14:sldId id="282"/>
            <p14:sldId id="280"/>
            <p14:sldId id="278"/>
            <p14:sldId id="273"/>
            <p14:sldId id="289"/>
            <p14:sldId id="274"/>
            <p14:sldId id="285"/>
            <p14:sldId id="284"/>
            <p14:sldId id="286"/>
            <p14:sldId id="275"/>
            <p14:sldId id="276"/>
            <p14:sldId id="283"/>
            <p14:sldId id="287"/>
            <p14:sldId id="277"/>
            <p14:sldId id="288"/>
            <p14:sldId id="291"/>
            <p14:sldId id="290"/>
          </p14:sldIdLst>
        </p14:section>
      </p14:sectionLst>
    </p:ext>
    <p:ext uri="{EFAFB233-063F-42B5-8137-9DF3F51BA10A}">
      <p15:sldGuideLst xmlns:p15="http://schemas.microsoft.com/office/powerpoint/2012/main">
        <p15:guide id="1" orient="horz" pos="2160">
          <p15:clr>
            <a:srgbClr val="A4A3A4"/>
          </p15:clr>
        </p15:guide>
        <p15:guide id="2" orient="horz" pos="4167">
          <p15:clr>
            <a:srgbClr val="A4A3A4"/>
          </p15:clr>
        </p15:guide>
        <p15:guide id="3" pos="2880">
          <p15:clr>
            <a:srgbClr val="A4A3A4"/>
          </p15:clr>
        </p15:guide>
        <p15:guide id="4" pos="153">
          <p15:clr>
            <a:srgbClr val="A4A3A4"/>
          </p15:clr>
        </p15:guide>
        <p15:guide id="5" pos="5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917" autoAdjust="0"/>
  </p:normalViewPr>
  <p:slideViewPr>
    <p:cSldViewPr snapToGrid="0" showGuides="1">
      <p:cViewPr>
        <p:scale>
          <a:sx n="66" d="100"/>
          <a:sy n="66" d="100"/>
        </p:scale>
        <p:origin x="88" y="440"/>
      </p:cViewPr>
      <p:guideLst>
        <p:guide orient="horz" pos="2160"/>
        <p:guide orient="horz" pos="4167"/>
        <p:guide pos="2880"/>
        <p:guide pos="153"/>
        <p:guide pos="561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20Ward\Google%20Drive\Odyne\Business\PitchDecks\Pitch%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9693742982399"/>
          <c:y val="6.6202829832141943E-2"/>
          <c:w val="0.76180605332574114"/>
          <c:h val="0.78307678433568062"/>
        </c:manualLayout>
      </c:layout>
      <c:lineChart>
        <c:grouping val="standard"/>
        <c:varyColors val="0"/>
        <c:ser>
          <c:idx val="2"/>
          <c:order val="1"/>
          <c:tx>
            <c:strRef>
              <c:f>Combined!$C$2</c:f>
              <c:strCache>
                <c:ptCount val="1"/>
                <c:pt idx="0">
                  <c:v>Historic</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Combined!$A$3:$A$19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Combined!$C$3:$C$18</c:f>
              <c:numCache>
                <c:formatCode>General</c:formatCode>
                <c:ptCount val="16"/>
                <c:pt idx="4">
                  <c:v>20</c:v>
                </c:pt>
                <c:pt idx="5">
                  <c:v>20</c:v>
                </c:pt>
                <c:pt idx="6">
                  <c:v>15</c:v>
                </c:pt>
                <c:pt idx="7">
                  <c:v>25</c:v>
                </c:pt>
                <c:pt idx="8">
                  <c:v>95</c:v>
                </c:pt>
                <c:pt idx="9">
                  <c:v>140</c:v>
                </c:pt>
                <c:pt idx="10">
                  <c:v>125</c:v>
                </c:pt>
                <c:pt idx="11">
                  <c:v>210</c:v>
                </c:pt>
              </c:numCache>
            </c:numRef>
          </c:val>
          <c:smooth val="0"/>
          <c:extLst>
            <c:ext xmlns:c16="http://schemas.microsoft.com/office/drawing/2014/chart" uri="{C3380CC4-5D6E-409C-BE32-E72D297353CC}">
              <c16:uniqueId val="{00000000-4E7B-48F3-8BD1-C66D55F7E815}"/>
            </c:ext>
          </c:extLst>
        </c:ser>
        <c:ser>
          <c:idx val="3"/>
          <c:order val="2"/>
          <c:tx>
            <c:v>Full Capacity</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Combined!$A$3:$A$19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Combined!$D$3:$D$18</c:f>
              <c:numCache>
                <c:formatCode>General</c:formatCode>
                <c:ptCount val="16"/>
                <c:pt idx="11">
                  <c:v>210</c:v>
                </c:pt>
                <c:pt idx="12">
                  <c:v>315</c:v>
                </c:pt>
                <c:pt idx="13">
                  <c:v>385</c:v>
                </c:pt>
                <c:pt idx="14">
                  <c:v>422</c:v>
                </c:pt>
                <c:pt idx="15">
                  <c:v>480</c:v>
                </c:pt>
              </c:numCache>
            </c:numRef>
          </c:val>
          <c:smooth val="0"/>
          <c:extLst>
            <c:ext xmlns:c16="http://schemas.microsoft.com/office/drawing/2014/chart" uri="{C3380CC4-5D6E-409C-BE32-E72D297353CC}">
              <c16:uniqueId val="{00000001-4E7B-48F3-8BD1-C66D55F7E815}"/>
            </c:ext>
          </c:extLst>
        </c:ser>
        <c:ser>
          <c:idx val="0"/>
          <c:order val="3"/>
          <c:tx>
            <c:v>Projected</c:v>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Combined!$E$3:$E$18</c:f>
              <c:numCache>
                <c:formatCode>General</c:formatCode>
                <c:ptCount val="16"/>
                <c:pt idx="11">
                  <c:v>210</c:v>
                </c:pt>
                <c:pt idx="12">
                  <c:v>250</c:v>
                </c:pt>
                <c:pt idx="13">
                  <c:v>310</c:v>
                </c:pt>
                <c:pt idx="14">
                  <c:v>352</c:v>
                </c:pt>
                <c:pt idx="15">
                  <c:v>379</c:v>
                </c:pt>
              </c:numCache>
            </c:numRef>
          </c:val>
          <c:smooth val="0"/>
          <c:extLst>
            <c:ext xmlns:c16="http://schemas.microsoft.com/office/drawing/2014/chart" uri="{C3380CC4-5D6E-409C-BE32-E72D297353CC}">
              <c16:uniqueId val="{00000002-4E7B-48F3-8BD1-C66D55F7E815}"/>
            </c:ext>
          </c:extLst>
        </c:ser>
        <c:dLbls>
          <c:showLegendKey val="0"/>
          <c:showVal val="0"/>
          <c:showCatName val="0"/>
          <c:showSerName val="0"/>
          <c:showPercent val="0"/>
          <c:showBubbleSize val="0"/>
        </c:dLbls>
        <c:marker val="1"/>
        <c:smooth val="0"/>
        <c:axId val="371545016"/>
        <c:axId val="371547640"/>
      </c:lineChart>
      <c:lineChart>
        <c:grouping val="standard"/>
        <c:varyColors val="0"/>
        <c:ser>
          <c:idx val="1"/>
          <c:order val="0"/>
          <c:tx>
            <c:strRef>
              <c:f>Combined!$B$2</c:f>
              <c:strCache>
                <c:ptCount val="1"/>
                <c:pt idx="0">
                  <c:v>Attendance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Combined!$A$3:$A$19</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Combined!$B$3:$B$18</c:f>
              <c:numCache>
                <c:formatCode>General</c:formatCode>
                <c:ptCount val="16"/>
                <c:pt idx="0">
                  <c:v>900</c:v>
                </c:pt>
                <c:pt idx="1">
                  <c:v>950</c:v>
                </c:pt>
                <c:pt idx="2">
                  <c:v>975</c:v>
                </c:pt>
                <c:pt idx="3">
                  <c:v>1000</c:v>
                </c:pt>
                <c:pt idx="4">
                  <c:v>1025</c:v>
                </c:pt>
                <c:pt idx="5">
                  <c:v>1050</c:v>
                </c:pt>
                <c:pt idx="6">
                  <c:v>1100</c:v>
                </c:pt>
                <c:pt idx="7">
                  <c:v>1150</c:v>
                </c:pt>
                <c:pt idx="8">
                  <c:v>1100</c:v>
                </c:pt>
                <c:pt idx="9">
                  <c:v>1200</c:v>
                </c:pt>
                <c:pt idx="10">
                  <c:v>1400</c:v>
                </c:pt>
                <c:pt idx="11">
                  <c:v>1800</c:v>
                </c:pt>
              </c:numCache>
            </c:numRef>
          </c:val>
          <c:smooth val="0"/>
          <c:extLst>
            <c:ext xmlns:c16="http://schemas.microsoft.com/office/drawing/2014/chart" uri="{C3380CC4-5D6E-409C-BE32-E72D297353CC}">
              <c16:uniqueId val="{00000003-4E7B-48F3-8BD1-C66D55F7E815}"/>
            </c:ext>
          </c:extLst>
        </c:ser>
        <c:dLbls>
          <c:showLegendKey val="0"/>
          <c:showVal val="0"/>
          <c:showCatName val="0"/>
          <c:showSerName val="0"/>
          <c:showPercent val="0"/>
          <c:showBubbleSize val="0"/>
        </c:dLbls>
        <c:marker val="1"/>
        <c:smooth val="0"/>
        <c:axId val="458842576"/>
        <c:axId val="372232928"/>
      </c:lineChart>
      <c:catAx>
        <c:axId val="3715450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1547640"/>
        <c:crosses val="autoZero"/>
        <c:auto val="1"/>
        <c:lblAlgn val="ctr"/>
        <c:lblOffset val="100"/>
        <c:noMultiLvlLbl val="0"/>
      </c:catAx>
      <c:valAx>
        <c:axId val="3715476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US" sz="1600" baseline="0"/>
                  <a:t>Number of Satellites </a:t>
                </a:r>
              </a:p>
              <a:p>
                <a:pPr>
                  <a:defRPr sz="1600"/>
                </a:pPr>
                <a:r>
                  <a:rPr lang="en-US" sz="1600" baseline="0"/>
                  <a:t>(1-50kg) </a:t>
                </a:r>
              </a:p>
            </c:rich>
          </c:tx>
          <c:overlay val="0"/>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1545016"/>
        <c:crosses val="autoZero"/>
        <c:crossBetween val="between"/>
      </c:valAx>
      <c:valAx>
        <c:axId val="372232928"/>
        <c:scaling>
          <c:orientation val="minMax"/>
          <c:min val="800"/>
        </c:scaling>
        <c:delete val="0"/>
        <c:axPos val="r"/>
        <c:title>
          <c:tx>
            <c:rich>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US" sz="1600" baseline="0"/>
                  <a:t>Smallsat Attendance</a:t>
                </a:r>
              </a:p>
            </c:rich>
          </c:tx>
          <c:overlay val="0"/>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8842576"/>
        <c:crosses val="max"/>
        <c:crossBetween val="between"/>
      </c:valAx>
      <c:catAx>
        <c:axId val="458842576"/>
        <c:scaling>
          <c:orientation val="minMax"/>
        </c:scaling>
        <c:delete val="1"/>
        <c:axPos val="b"/>
        <c:numFmt formatCode="General" sourceLinked="1"/>
        <c:majorTickMark val="none"/>
        <c:minorTickMark val="none"/>
        <c:tickLblPos val="nextTo"/>
        <c:crossAx val="372232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57BE1-A51F-4B82-B49A-451C10A5FE51}" type="datetimeFigureOut">
              <a:rPr lang="en-US" smtClean="0"/>
              <a:pPr/>
              <a:t>9/5/2017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98E56-AFDC-44F6-AE73-00C671B634D8}" type="slidenum">
              <a:rPr lang="en-US" smtClean="0"/>
              <a:pPr/>
              <a:t>‹#›</a:t>
            </a:fld>
            <a:endParaRPr lang="en-US"/>
          </a:p>
        </p:txBody>
      </p:sp>
    </p:spTree>
    <p:extLst>
      <p:ext uri="{BB962C8B-B14F-4D97-AF65-F5344CB8AC3E}">
        <p14:creationId xmlns:p14="http://schemas.microsoft.com/office/powerpoint/2010/main" val="45774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t>
            </a:r>
          </a:p>
        </p:txBody>
      </p:sp>
      <p:sp>
        <p:nvSpPr>
          <p:cNvPr id="4" name="Slide Number Placeholder 3"/>
          <p:cNvSpPr>
            <a:spLocks noGrp="1"/>
          </p:cNvSpPr>
          <p:nvPr>
            <p:ph type="sldNum" sz="quarter" idx="10"/>
          </p:nvPr>
        </p:nvSpPr>
        <p:spPr/>
        <p:txBody>
          <a:bodyPr/>
          <a:lstStyle/>
          <a:p>
            <a:fld id="{82E98E56-AFDC-44F6-AE73-00C671B634D8}" type="slidenum">
              <a:rPr lang="en-US" smtClean="0"/>
              <a:pPr/>
              <a:t>4</a:t>
            </a:fld>
            <a:endParaRPr lang="en-US"/>
          </a:p>
        </p:txBody>
      </p:sp>
    </p:spTree>
    <p:extLst>
      <p:ext uri="{BB962C8B-B14F-4D97-AF65-F5344CB8AC3E}">
        <p14:creationId xmlns:p14="http://schemas.microsoft.com/office/powerpoint/2010/main" val="158745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6</a:t>
            </a:fld>
            <a:endParaRPr lang="en-US"/>
          </a:p>
        </p:txBody>
      </p:sp>
    </p:spTree>
    <p:extLst>
      <p:ext uri="{BB962C8B-B14F-4D97-AF65-F5344CB8AC3E}">
        <p14:creationId xmlns:p14="http://schemas.microsoft.com/office/powerpoint/2010/main" val="368879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7</a:t>
            </a:fld>
            <a:endParaRPr lang="en-US"/>
          </a:p>
        </p:txBody>
      </p:sp>
    </p:spTree>
    <p:extLst>
      <p:ext uri="{BB962C8B-B14F-4D97-AF65-F5344CB8AC3E}">
        <p14:creationId xmlns:p14="http://schemas.microsoft.com/office/powerpoint/2010/main" val="301803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8</a:t>
            </a:fld>
            <a:endParaRPr lang="en-US"/>
          </a:p>
        </p:txBody>
      </p:sp>
    </p:spTree>
    <p:extLst>
      <p:ext uri="{BB962C8B-B14F-4D97-AF65-F5344CB8AC3E}">
        <p14:creationId xmlns:p14="http://schemas.microsoft.com/office/powerpoint/2010/main" val="226882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15</a:t>
            </a:fld>
            <a:endParaRPr lang="en-US"/>
          </a:p>
        </p:txBody>
      </p:sp>
    </p:spTree>
    <p:extLst>
      <p:ext uri="{BB962C8B-B14F-4D97-AF65-F5344CB8AC3E}">
        <p14:creationId xmlns:p14="http://schemas.microsoft.com/office/powerpoint/2010/main" val="196797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16</a:t>
            </a:fld>
            <a:endParaRPr lang="en-US"/>
          </a:p>
        </p:txBody>
      </p:sp>
    </p:spTree>
    <p:extLst>
      <p:ext uri="{BB962C8B-B14F-4D97-AF65-F5344CB8AC3E}">
        <p14:creationId xmlns:p14="http://schemas.microsoft.com/office/powerpoint/2010/main" val="32247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22</a:t>
            </a:fld>
            <a:endParaRPr lang="en-US"/>
          </a:p>
        </p:txBody>
      </p:sp>
    </p:spTree>
    <p:extLst>
      <p:ext uri="{BB962C8B-B14F-4D97-AF65-F5344CB8AC3E}">
        <p14:creationId xmlns:p14="http://schemas.microsoft.com/office/powerpoint/2010/main" val="42139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98E56-AFDC-44F6-AE73-00C671B634D8}" type="slidenum">
              <a:rPr lang="en-US" smtClean="0"/>
              <a:pPr/>
              <a:t>23</a:t>
            </a:fld>
            <a:endParaRPr lang="en-US"/>
          </a:p>
        </p:txBody>
      </p:sp>
    </p:spTree>
    <p:extLst>
      <p:ext uri="{BB962C8B-B14F-4D97-AF65-F5344CB8AC3E}">
        <p14:creationId xmlns:p14="http://schemas.microsoft.com/office/powerpoint/2010/main" val="2094032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ome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4590" y="3004365"/>
            <a:ext cx="6791241" cy="1227769"/>
          </a:xfrm>
        </p:spPr>
        <p:txBody>
          <a:bodyPr anchor="t" anchorCtr="0">
            <a:noAutofit/>
          </a:bodyPr>
          <a:lstStyle>
            <a:lvl1pPr algn="l">
              <a:defRPr sz="3200" b="1">
                <a:solidFill>
                  <a:srgbClr val="FFFFFF"/>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046018" y="4862513"/>
            <a:ext cx="3726382" cy="1752600"/>
          </a:xfrm>
        </p:spPr>
        <p:txBody>
          <a:bodyPr>
            <a:norm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new logo gradient.png"/>
          <p:cNvPicPr>
            <a:picLocks noChangeAspect="1"/>
          </p:cNvPicPr>
          <p:nvPr userDrawn="1"/>
        </p:nvPicPr>
        <p:blipFill rotWithShape="1">
          <a:blip r:embed="rId3">
            <a:extLst>
              <a:ext uri="{28A0092B-C50C-407E-A947-70E740481C1C}">
                <a14:useLocalDpi xmlns:a14="http://schemas.microsoft.com/office/drawing/2010/main" val="0"/>
              </a:ext>
            </a:extLst>
          </a:blip>
          <a:srcRect l="8892"/>
          <a:stretch/>
        </p:blipFill>
        <p:spPr>
          <a:xfrm>
            <a:off x="-1" y="4237245"/>
            <a:ext cx="1759185" cy="502390"/>
          </a:xfrm>
          <a:prstGeom prst="rect">
            <a:avLst/>
          </a:prstGeom>
        </p:spPr>
      </p:pic>
      <p:sp>
        <p:nvSpPr>
          <p:cNvPr id="4" name="TextBox 3"/>
          <p:cNvSpPr txBox="1"/>
          <p:nvPr userDrawn="1"/>
        </p:nvSpPr>
        <p:spPr>
          <a:xfrm>
            <a:off x="1601307" y="198786"/>
            <a:ext cx="3335130" cy="923330"/>
          </a:xfrm>
          <a:prstGeom prst="rect">
            <a:avLst/>
          </a:prstGeom>
          <a:noFill/>
        </p:spPr>
        <p:txBody>
          <a:bodyPr wrap="square" rtlCol="0">
            <a:spAutoFit/>
          </a:bodyPr>
          <a:lstStyle/>
          <a:p>
            <a:pPr indent="0">
              <a:lnSpc>
                <a:spcPct val="100000"/>
              </a:lnSpc>
            </a:pPr>
            <a:r>
              <a:rPr lang="en-US" sz="2700" b="1" i="0" spc="0" dirty="0">
                <a:latin typeface="Helvetica Neue"/>
                <a:cs typeface="Helvetica Neue"/>
              </a:rPr>
              <a:t>system</a:t>
            </a:r>
            <a:r>
              <a:rPr lang="en-US" sz="2700" b="1" i="0" spc="0" baseline="0" dirty="0">
                <a:latin typeface="Helvetica Neue"/>
                <a:cs typeface="Helvetica Neue"/>
              </a:rPr>
              <a:t> design &amp; management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2F354E8-0F6D-4B09-AC66-0F55327FDF83}" type="slidenum">
              <a:rPr lang="en-US" smtClean="0"/>
              <a:pPr/>
              <a:t>‹#›</a:t>
            </a:fld>
            <a:endParaRPr lang="en-US"/>
          </a:p>
        </p:txBody>
      </p:sp>
      <p:pic>
        <p:nvPicPr>
          <p:cNvPr id="12" name="Picture 11"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3" name="Picture 12"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2F354E8-0F6D-4B09-AC66-0F55327FDF83}" type="slidenum">
              <a:rPr lang="en-US" smtClean="0"/>
              <a:pPr/>
              <a:t>‹#›</a:t>
            </a:fld>
            <a:endParaRPr lang="en-US"/>
          </a:p>
        </p:txBody>
      </p:sp>
      <p:pic>
        <p:nvPicPr>
          <p:cNvPr id="12" name="Picture 11"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3" name="Picture 12"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2F354E8-0F6D-4B09-AC66-0F55327FDF83}" type="slidenum">
              <a:rPr lang="en-US" smtClean="0"/>
              <a:pPr/>
              <a:t>‹#›</a:t>
            </a:fld>
            <a:endParaRPr lang="en-US"/>
          </a:p>
        </p:txBody>
      </p:sp>
      <p:pic>
        <p:nvPicPr>
          <p:cNvPr id="11" name="Picture 10"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2" name="Picture 11"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83186" y="6367780"/>
            <a:ext cx="2133600" cy="365125"/>
          </a:xfrm>
        </p:spPr>
        <p:txBody>
          <a:bodyPr/>
          <a:lstStyle/>
          <a:p>
            <a:fld id="{D2F354E8-0F6D-4B09-AC66-0F55327FDF83}" type="slidenum">
              <a:rPr lang="en-US" smtClean="0"/>
              <a:pPr/>
              <a:t>‹#›</a:t>
            </a:fld>
            <a:endParaRPr lang="en-US" dirty="0"/>
          </a:p>
        </p:txBody>
      </p:sp>
      <p:pic>
        <p:nvPicPr>
          <p:cNvPr id="11" name="Picture 10"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2" name="Picture 11"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dg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4590" y="3004365"/>
            <a:ext cx="6791241" cy="1227769"/>
          </a:xfrm>
        </p:spPr>
        <p:txBody>
          <a:bodyPr anchor="t" anchorCtr="0">
            <a:noAutofit/>
          </a:bodyPr>
          <a:lstStyle>
            <a:lvl1pPr algn="l">
              <a:defRPr sz="3200" b="1">
                <a:solidFill>
                  <a:srgbClr val="FFFFFF"/>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046018" y="4862513"/>
            <a:ext cx="3726382" cy="1752600"/>
          </a:xfrm>
        </p:spPr>
        <p:txBody>
          <a:bodyPr>
            <a:norm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new logo gradient.png"/>
          <p:cNvPicPr>
            <a:picLocks noChangeAspect="1"/>
          </p:cNvPicPr>
          <p:nvPr userDrawn="1"/>
        </p:nvPicPr>
        <p:blipFill rotWithShape="1">
          <a:blip r:embed="rId3">
            <a:extLst>
              <a:ext uri="{28A0092B-C50C-407E-A947-70E740481C1C}">
                <a14:useLocalDpi xmlns:a14="http://schemas.microsoft.com/office/drawing/2010/main" val="0"/>
              </a:ext>
            </a:extLst>
          </a:blip>
          <a:srcRect l="8892"/>
          <a:stretch/>
        </p:blipFill>
        <p:spPr>
          <a:xfrm>
            <a:off x="-1" y="4237245"/>
            <a:ext cx="1759185" cy="502390"/>
          </a:xfrm>
          <a:prstGeom prst="rect">
            <a:avLst/>
          </a:prstGeom>
        </p:spPr>
      </p:pic>
      <p:sp>
        <p:nvSpPr>
          <p:cNvPr id="11" name="TextBox 10"/>
          <p:cNvSpPr txBox="1"/>
          <p:nvPr userDrawn="1"/>
        </p:nvSpPr>
        <p:spPr>
          <a:xfrm>
            <a:off x="1601307" y="198786"/>
            <a:ext cx="3335130" cy="923330"/>
          </a:xfrm>
          <a:prstGeom prst="rect">
            <a:avLst/>
          </a:prstGeom>
          <a:noFill/>
        </p:spPr>
        <p:txBody>
          <a:bodyPr wrap="square" rtlCol="0">
            <a:spAutoFit/>
          </a:bodyPr>
          <a:lstStyle/>
          <a:p>
            <a:pPr indent="0">
              <a:lnSpc>
                <a:spcPct val="100000"/>
              </a:lnSpc>
            </a:pPr>
            <a:r>
              <a:rPr lang="en-US" sz="2700" b="1" i="0" spc="0" dirty="0">
                <a:latin typeface="Helvetica Neue"/>
                <a:cs typeface="Helvetica Neue"/>
              </a:rPr>
              <a:t>system</a:t>
            </a:r>
            <a:r>
              <a:rPr lang="en-US" sz="2700" b="1" i="0" spc="0" baseline="0" dirty="0">
                <a:latin typeface="Helvetica Neue"/>
                <a:cs typeface="Helvetica Neue"/>
              </a:rPr>
              <a:t> design &amp; management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illar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4590" y="3004365"/>
            <a:ext cx="6791241" cy="1227769"/>
          </a:xfrm>
        </p:spPr>
        <p:txBody>
          <a:bodyPr anchor="t" anchorCtr="0">
            <a:noAutofit/>
          </a:bodyPr>
          <a:lstStyle>
            <a:lvl1pPr algn="l">
              <a:defRPr sz="3200" b="1">
                <a:solidFill>
                  <a:srgbClr val="FFFFFF"/>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046018" y="4862513"/>
            <a:ext cx="3726382" cy="1752600"/>
          </a:xfrm>
        </p:spPr>
        <p:txBody>
          <a:bodyPr>
            <a:norm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new logo gradient.png"/>
          <p:cNvPicPr>
            <a:picLocks noChangeAspect="1"/>
          </p:cNvPicPr>
          <p:nvPr userDrawn="1"/>
        </p:nvPicPr>
        <p:blipFill rotWithShape="1">
          <a:blip r:embed="rId3">
            <a:extLst>
              <a:ext uri="{28A0092B-C50C-407E-A947-70E740481C1C}">
                <a14:useLocalDpi xmlns:a14="http://schemas.microsoft.com/office/drawing/2010/main" val="0"/>
              </a:ext>
            </a:extLst>
          </a:blip>
          <a:srcRect l="8892"/>
          <a:stretch/>
        </p:blipFill>
        <p:spPr>
          <a:xfrm>
            <a:off x="-1" y="4237245"/>
            <a:ext cx="1759185" cy="502390"/>
          </a:xfrm>
          <a:prstGeom prst="rect">
            <a:avLst/>
          </a:prstGeom>
        </p:spPr>
      </p:pic>
      <p:sp>
        <p:nvSpPr>
          <p:cNvPr id="10" name="TextBox 9"/>
          <p:cNvSpPr txBox="1"/>
          <p:nvPr userDrawn="1"/>
        </p:nvSpPr>
        <p:spPr>
          <a:xfrm>
            <a:off x="1601307" y="198786"/>
            <a:ext cx="3335130" cy="923330"/>
          </a:xfrm>
          <a:prstGeom prst="rect">
            <a:avLst/>
          </a:prstGeom>
          <a:noFill/>
        </p:spPr>
        <p:txBody>
          <a:bodyPr wrap="square" rtlCol="0">
            <a:spAutoFit/>
          </a:bodyPr>
          <a:lstStyle/>
          <a:p>
            <a:pPr indent="0">
              <a:lnSpc>
                <a:spcPct val="100000"/>
              </a:lnSpc>
            </a:pPr>
            <a:r>
              <a:rPr lang="en-US" sz="2700" b="1" i="0" spc="0" dirty="0">
                <a:latin typeface="Helvetica Neue"/>
                <a:cs typeface="Helvetica Neue"/>
              </a:rPr>
              <a:t>system</a:t>
            </a:r>
            <a:r>
              <a:rPr lang="en-US" sz="2700" b="1" i="0" spc="0" baseline="0" dirty="0">
                <a:latin typeface="Helvetica Neue"/>
                <a:cs typeface="Helvetica Neue"/>
              </a:rPr>
              <a:t> design &amp; management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86996" y="6383020"/>
            <a:ext cx="2133600" cy="365125"/>
          </a:xfrm>
        </p:spPr>
        <p:txBody>
          <a:bodyPr/>
          <a:lstStyle/>
          <a:p>
            <a:fld id="{D2F354E8-0F6D-4B09-AC66-0F55327FDF83}" type="slidenum">
              <a:rPr lang="en-US" smtClean="0"/>
              <a:pPr/>
              <a:t>‹#›</a:t>
            </a:fld>
            <a:endParaRPr lang="en-US" dirty="0"/>
          </a:p>
        </p:txBody>
      </p:sp>
      <p:pic>
        <p:nvPicPr>
          <p:cNvPr id="10" name="Picture 9"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2F354E8-0F6D-4B09-AC66-0F55327FDF83}" type="slidenum">
              <a:rPr lang="en-US" smtClean="0"/>
              <a:pPr/>
              <a:t>‹#›</a:t>
            </a:fld>
            <a:endParaRPr lang="en-US"/>
          </a:p>
        </p:txBody>
      </p:sp>
      <p:pic>
        <p:nvPicPr>
          <p:cNvPr id="12" name="Picture 11"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2F354E8-0F6D-4B09-AC66-0F55327FDF83}" type="slidenum">
              <a:rPr lang="en-US" smtClean="0"/>
              <a:pPr/>
              <a:t>‹#›</a:t>
            </a:fld>
            <a:endParaRPr lang="en-US"/>
          </a:p>
        </p:txBody>
      </p:sp>
      <p:pic>
        <p:nvPicPr>
          <p:cNvPr id="12" name="Picture 11"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3" name="Picture 12"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2F354E8-0F6D-4B09-AC66-0F55327FDF83}" type="slidenum">
              <a:rPr lang="en-US" smtClean="0"/>
              <a:pPr/>
              <a:t>‹#›</a:t>
            </a:fld>
            <a:endParaRPr lang="en-US"/>
          </a:p>
        </p:txBody>
      </p:sp>
      <p:pic>
        <p:nvPicPr>
          <p:cNvPr id="14" name="Picture 13"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5" name="Picture 14"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2F354E8-0F6D-4B09-AC66-0F55327FDF83}" type="slidenum">
              <a:rPr lang="en-US" smtClean="0"/>
              <a:pPr/>
              <a:t>‹#›</a:t>
            </a:fld>
            <a:endParaRPr lang="en-US"/>
          </a:p>
        </p:txBody>
      </p:sp>
      <p:pic>
        <p:nvPicPr>
          <p:cNvPr id="10" name="Picture 9"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1" name="Picture 10"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2F354E8-0F6D-4B09-AC66-0F55327FDF83}" type="slidenum">
              <a:rPr lang="en-US" smtClean="0"/>
              <a:pPr/>
              <a:t>‹#›</a:t>
            </a:fld>
            <a:endParaRPr lang="en-US"/>
          </a:p>
        </p:txBody>
      </p:sp>
      <p:pic>
        <p:nvPicPr>
          <p:cNvPr id="9" name="Picture 8" descr="sdm_ppt-tag_150_template.png"/>
          <p:cNvPicPr>
            <a:picLocks noChangeAspect="1"/>
          </p:cNvPicPr>
          <p:nvPr userDrawn="1"/>
        </p:nvPicPr>
        <p:blipFill>
          <a:blip r:embed="rId2"/>
          <a:stretch>
            <a:fillRect/>
          </a:stretch>
        </p:blipFill>
        <p:spPr>
          <a:xfrm>
            <a:off x="5536408" y="6311805"/>
            <a:ext cx="3291568" cy="432780"/>
          </a:xfrm>
          <a:prstGeom prst="rect">
            <a:avLst/>
          </a:prstGeom>
        </p:spPr>
      </p:pic>
      <p:pic>
        <p:nvPicPr>
          <p:cNvPr id="10" name="Picture 9" descr="sdm logo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514" y="6284164"/>
            <a:ext cx="1518215" cy="3441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2887" y="112798"/>
            <a:ext cx="8674101" cy="1143000"/>
          </a:xfrm>
          <a:prstGeom prst="rect">
            <a:avLst/>
          </a:prstGeom>
        </p:spPr>
        <p:txBody>
          <a:bodyPr vert="horz" lIns="45720" tIns="45720" rIns="4572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2887" y="1600200"/>
            <a:ext cx="86741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886996" y="638683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D2F354E8-0F6D-4B09-AC66-0F55327FDF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hilosophynow.org/issues/61/Space_Exploration_Humanitys_Single_Most_Important_Moral_Imperativ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elegraph.co.uk/news/uknews/1359562/Colonies-in-space-may-be-only-hope-says-Hawking.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277EBB-BBDA-4D0D-A3C2-C7F2ED0A7B4B}"/>
              </a:ext>
            </a:extLst>
          </p:cNvPr>
          <p:cNvSpPr>
            <a:spLocks noGrp="1"/>
          </p:cNvSpPr>
          <p:nvPr>
            <p:ph type="ctrTitle"/>
          </p:nvPr>
        </p:nvSpPr>
        <p:spPr/>
        <p:txBody>
          <a:bodyPr/>
          <a:lstStyle/>
          <a:p>
            <a:r>
              <a:rPr lang="en-US" sz="2800" b="0" dirty="0"/>
              <a:t>Creating Products, Services, and Infrastructure for a Space-Faring Economy</a:t>
            </a:r>
            <a:endParaRPr lang="en-US" sz="2800" dirty="0"/>
          </a:p>
        </p:txBody>
      </p:sp>
      <p:sp>
        <p:nvSpPr>
          <p:cNvPr id="7" name="Subtitle 2">
            <a:extLst>
              <a:ext uri="{FF2B5EF4-FFF2-40B4-BE49-F238E27FC236}">
                <a16:creationId xmlns:a16="http://schemas.microsoft.com/office/drawing/2014/main" id="{CA6F79EF-EF7E-4B91-A7D4-55EADD225ED8}"/>
              </a:ext>
            </a:extLst>
          </p:cNvPr>
          <p:cNvSpPr txBox="1">
            <a:spLocks/>
          </p:cNvSpPr>
          <p:nvPr/>
        </p:nvSpPr>
        <p:spPr>
          <a:xfrm>
            <a:off x="4198418" y="5014913"/>
            <a:ext cx="3726382" cy="1752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tx2"/>
              </a:buClr>
              <a:buFont typeface="Arial" pitchFamily="34" charset="0"/>
              <a:buNone/>
              <a:defRPr sz="24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Clr>
                <a:schemeClr val="tx2"/>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u="sng"/>
              <a:t>Eric Ward </a:t>
            </a:r>
          </a:p>
          <a:p>
            <a:r>
              <a:rPr lang="en-US"/>
              <a:t>CEO, Odyne Space,</a:t>
            </a:r>
          </a:p>
          <a:p>
            <a:r>
              <a:rPr lang="en-US"/>
              <a:t>CEO, Aten Engineering,</a:t>
            </a:r>
          </a:p>
          <a:p>
            <a:r>
              <a:rPr lang="en-US"/>
              <a:t>SDM Alumnus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Gaps</a:t>
            </a:r>
            <a:r>
              <a:rPr lang="en-US" dirty="0"/>
              <a:t> in Infrastructure, Products and Services</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10</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12" name="Picture 11">
            <a:extLst>
              <a:ext uri="{FF2B5EF4-FFF2-40B4-BE49-F238E27FC236}">
                <a16:creationId xmlns:a16="http://schemas.microsoft.com/office/drawing/2014/main" id="{B8E874C9-3953-466C-B8FC-5BC387C9D023}"/>
              </a:ext>
            </a:extLst>
          </p:cNvPr>
          <p:cNvPicPr>
            <a:picLocks noChangeAspect="1"/>
          </p:cNvPicPr>
          <p:nvPr/>
        </p:nvPicPr>
        <p:blipFill>
          <a:blip r:embed="rId2"/>
          <a:stretch>
            <a:fillRect/>
          </a:stretch>
        </p:blipFill>
        <p:spPr>
          <a:xfrm>
            <a:off x="465137" y="1421130"/>
            <a:ext cx="8229600" cy="4629150"/>
          </a:xfrm>
          <a:prstGeom prst="rect">
            <a:avLst/>
          </a:prstGeom>
        </p:spPr>
      </p:pic>
      <p:sp>
        <p:nvSpPr>
          <p:cNvPr id="14" name="Content Placeholder 4">
            <a:extLst>
              <a:ext uri="{FF2B5EF4-FFF2-40B4-BE49-F238E27FC236}">
                <a16:creationId xmlns:a16="http://schemas.microsoft.com/office/drawing/2014/main" id="{4C4007F6-4F13-4896-BD7C-13EC42324EF7}"/>
              </a:ext>
            </a:extLst>
          </p:cNvPr>
          <p:cNvSpPr>
            <a:spLocks noGrp="1"/>
          </p:cNvSpPr>
          <p:nvPr>
            <p:ph idx="1"/>
          </p:nvPr>
        </p:nvSpPr>
        <p:spPr>
          <a:xfrm>
            <a:off x="65403" y="1288225"/>
            <a:ext cx="8674101" cy="4525963"/>
          </a:xfrm>
        </p:spPr>
        <p:txBody>
          <a:bodyPr/>
          <a:lstStyle/>
          <a:p>
            <a:r>
              <a:rPr lang="en-US" dirty="0"/>
              <a:t>Spacecraft : Watercraft :: Spaceship : Ship</a:t>
            </a:r>
          </a:p>
          <a:p>
            <a:pPr lvl="1"/>
            <a:r>
              <a:rPr lang="en-US" dirty="0"/>
              <a:t>We’re flying spacecraft now.</a:t>
            </a:r>
          </a:p>
          <a:p>
            <a:pPr lvl="1"/>
            <a:r>
              <a:rPr lang="en-US" dirty="0"/>
              <a:t>How do we get</a:t>
            </a:r>
          </a:p>
          <a:p>
            <a:pPr marL="457200" lvl="1" indent="0">
              <a:buNone/>
            </a:pPr>
            <a:r>
              <a:rPr lang="en-US" dirty="0"/>
              <a:t>    to spaceships?</a:t>
            </a:r>
          </a:p>
        </p:txBody>
      </p:sp>
    </p:spTree>
    <p:extLst>
      <p:ext uri="{BB962C8B-B14F-4D97-AF65-F5344CB8AC3E}">
        <p14:creationId xmlns:p14="http://schemas.microsoft.com/office/powerpoint/2010/main" val="388442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Gaps</a:t>
            </a:r>
            <a:r>
              <a:rPr lang="en-US" dirty="0"/>
              <a:t> in Infrastructure, Products and Services</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11</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12" name="Picture 11">
            <a:extLst>
              <a:ext uri="{FF2B5EF4-FFF2-40B4-BE49-F238E27FC236}">
                <a16:creationId xmlns:a16="http://schemas.microsoft.com/office/drawing/2014/main" id="{B8E874C9-3953-466C-B8FC-5BC387C9D023}"/>
              </a:ext>
            </a:extLst>
          </p:cNvPr>
          <p:cNvPicPr>
            <a:picLocks noChangeAspect="1"/>
          </p:cNvPicPr>
          <p:nvPr/>
        </p:nvPicPr>
        <p:blipFill>
          <a:blip r:embed="rId2"/>
          <a:stretch>
            <a:fillRect/>
          </a:stretch>
        </p:blipFill>
        <p:spPr>
          <a:xfrm>
            <a:off x="465137" y="1421130"/>
            <a:ext cx="8229600" cy="4629149"/>
          </a:xfrm>
          <a:prstGeom prst="rect">
            <a:avLst/>
          </a:prstGeom>
        </p:spPr>
      </p:pic>
    </p:spTree>
    <p:extLst>
      <p:ext uri="{BB962C8B-B14F-4D97-AF65-F5344CB8AC3E}">
        <p14:creationId xmlns:p14="http://schemas.microsoft.com/office/powerpoint/2010/main" val="13682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Gaps</a:t>
            </a:r>
            <a:r>
              <a:rPr lang="en-US" dirty="0"/>
              <a:t> in Infrastructure, Products and Services</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12</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12" name="Picture 11">
            <a:extLst>
              <a:ext uri="{FF2B5EF4-FFF2-40B4-BE49-F238E27FC236}">
                <a16:creationId xmlns:a16="http://schemas.microsoft.com/office/drawing/2014/main" id="{B8E874C9-3953-466C-B8FC-5BC387C9D023}"/>
              </a:ext>
            </a:extLst>
          </p:cNvPr>
          <p:cNvPicPr>
            <a:picLocks noChangeAspect="1"/>
          </p:cNvPicPr>
          <p:nvPr/>
        </p:nvPicPr>
        <p:blipFill>
          <a:blip r:embed="rId2"/>
          <a:stretch>
            <a:fillRect/>
          </a:stretch>
        </p:blipFill>
        <p:spPr>
          <a:xfrm>
            <a:off x="465138" y="1421130"/>
            <a:ext cx="8229598" cy="4629149"/>
          </a:xfrm>
          <a:prstGeom prst="rect">
            <a:avLst/>
          </a:prstGeom>
        </p:spPr>
      </p:pic>
    </p:spTree>
    <p:extLst>
      <p:ext uri="{BB962C8B-B14F-4D97-AF65-F5344CB8AC3E}">
        <p14:creationId xmlns:p14="http://schemas.microsoft.com/office/powerpoint/2010/main" val="224280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Gaps</a:t>
            </a:r>
            <a:r>
              <a:rPr lang="en-US" dirty="0"/>
              <a:t> in Infrastructure, Products and Services</a:t>
            </a:r>
          </a:p>
        </p:txBody>
      </p:sp>
      <p:sp>
        <p:nvSpPr>
          <p:cNvPr id="5" name="Content Placeholder 4"/>
          <p:cNvSpPr>
            <a:spLocks noGrp="1"/>
          </p:cNvSpPr>
          <p:nvPr>
            <p:ph idx="1"/>
          </p:nvPr>
        </p:nvSpPr>
        <p:spPr/>
        <p:txBody>
          <a:bodyPr/>
          <a:lstStyle/>
          <a:p>
            <a:r>
              <a:rPr lang="en-US" dirty="0"/>
              <a:t>The importance of Cubesats</a:t>
            </a:r>
          </a:p>
          <a:p>
            <a:r>
              <a:rPr lang="en-US" dirty="0"/>
              <a:t>Cubesat Gaps</a:t>
            </a:r>
          </a:p>
          <a:p>
            <a:r>
              <a:rPr lang="en-US" dirty="0"/>
              <a:t>Rocket Equation</a:t>
            </a:r>
          </a:p>
          <a:p>
            <a:r>
              <a:rPr lang="en-US" dirty="0"/>
              <a:t>ISRU</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13</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spTree>
    <p:extLst>
      <p:ext uri="{BB962C8B-B14F-4D97-AF65-F5344CB8AC3E}">
        <p14:creationId xmlns:p14="http://schemas.microsoft.com/office/powerpoint/2010/main" val="167816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Cubesats</a:t>
            </a:r>
            <a:endParaRPr lang="en-US" dirty="0"/>
          </a:p>
        </p:txBody>
      </p:sp>
      <p:sp>
        <p:nvSpPr>
          <p:cNvPr id="5" name="Content Placeholder 4"/>
          <p:cNvSpPr>
            <a:spLocks noGrp="1"/>
          </p:cNvSpPr>
          <p:nvPr>
            <p:ph idx="1"/>
          </p:nvPr>
        </p:nvSpPr>
        <p:spPr/>
        <p:txBody>
          <a:bodyPr/>
          <a:lstStyle/>
          <a:p>
            <a:r>
              <a:rPr lang="en-US" dirty="0" err="1"/>
              <a:t>Cubesats</a:t>
            </a:r>
            <a:r>
              <a:rPr lang="en-US" dirty="0"/>
              <a:t> are fast becoming the Workhorse of the Space Economy.</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14</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8" name="Shape 104">
            <a:extLst>
              <a:ext uri="{FF2B5EF4-FFF2-40B4-BE49-F238E27FC236}">
                <a16:creationId xmlns:a16="http://schemas.microsoft.com/office/drawing/2014/main" id="{02A62F1C-ED75-44E2-A23D-1AF528465945}"/>
              </a:ext>
            </a:extLst>
          </p:cNvPr>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186747" y="2373497"/>
            <a:ext cx="5699796" cy="3977095"/>
          </a:xfrm>
          <a:prstGeom prst="rect">
            <a:avLst/>
          </a:prstGeom>
          <a:noFill/>
          <a:ln>
            <a:noFill/>
          </a:ln>
        </p:spPr>
      </p:pic>
    </p:spTree>
    <p:extLst>
      <p:ext uri="{BB962C8B-B14F-4D97-AF65-F5344CB8AC3E}">
        <p14:creationId xmlns:p14="http://schemas.microsoft.com/office/powerpoint/2010/main" val="46585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Cubesat Gaps: Micro-launch</a:t>
            </a:r>
          </a:p>
        </p:txBody>
      </p:sp>
      <p:sp>
        <p:nvSpPr>
          <p:cNvPr id="5" name="Content Placeholder 4"/>
          <p:cNvSpPr>
            <a:spLocks noGrp="1"/>
          </p:cNvSpPr>
          <p:nvPr>
            <p:ph idx="1"/>
          </p:nvPr>
        </p:nvSpPr>
        <p:spPr>
          <a:xfrm>
            <a:off x="242887" y="960120"/>
            <a:ext cx="8674101" cy="4525963"/>
          </a:xfrm>
        </p:spPr>
        <p:txBody>
          <a:bodyPr/>
          <a:lstStyle/>
          <a:p>
            <a:r>
              <a:rPr lang="en-US" dirty="0"/>
              <a:t>Large gap for cubesat growth</a:t>
            </a:r>
          </a:p>
          <a:p>
            <a:r>
              <a:rPr lang="en-GB" dirty="0"/>
              <a:t>24% predicted 5 year CAGR for </a:t>
            </a:r>
            <a:r>
              <a:rPr lang="en-GB" dirty="0" err="1"/>
              <a:t>cubesats</a:t>
            </a:r>
            <a:r>
              <a:rPr lang="en-GB" dirty="0"/>
              <a:t>, </a:t>
            </a:r>
            <a:r>
              <a:rPr lang="en-GB" i="1" dirty="0"/>
              <a:t>capped by availability of Launches</a:t>
            </a:r>
          </a:p>
          <a:p>
            <a:endParaRPr lang="en-US"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15</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sp>
        <p:nvSpPr>
          <p:cNvPr id="8" name="Shape 103">
            <a:extLst>
              <a:ext uri="{FF2B5EF4-FFF2-40B4-BE49-F238E27FC236}">
                <a16:creationId xmlns:a16="http://schemas.microsoft.com/office/drawing/2014/main" id="{66AA7599-F891-435A-9528-A1FF0E049C37}"/>
              </a:ext>
            </a:extLst>
          </p:cNvPr>
          <p:cNvSpPr txBox="1"/>
          <p:nvPr/>
        </p:nvSpPr>
        <p:spPr>
          <a:xfrm>
            <a:off x="4175760" y="6383020"/>
            <a:ext cx="1605220" cy="333572"/>
          </a:xfrm>
          <a:prstGeom prst="rect">
            <a:avLst/>
          </a:prstGeom>
          <a:noFill/>
          <a:ln>
            <a:noFill/>
          </a:ln>
        </p:spPr>
        <p:txBody>
          <a:bodyPr lIns="121900" tIns="121900" rIns="121900" bIns="121900" anchor="t" anchorCtr="0">
            <a:noAutofit/>
          </a:bodyPr>
          <a:lstStyle/>
          <a:p>
            <a:pPr>
              <a:buClr>
                <a:srgbClr val="FFFFFF"/>
              </a:buClr>
              <a:buSzPct val="25000"/>
            </a:pPr>
            <a:r>
              <a:rPr lang="en-GB" sz="600" dirty="0"/>
              <a:t>Data: </a:t>
            </a:r>
            <a:r>
              <a:rPr lang="en-GB" sz="600" dirty="0" err="1"/>
              <a:t>Spaceworks</a:t>
            </a:r>
            <a:r>
              <a:rPr lang="en-GB" sz="600" dirty="0"/>
              <a:t> 2014 and IDA</a:t>
            </a:r>
          </a:p>
        </p:txBody>
      </p:sp>
      <p:graphicFrame>
        <p:nvGraphicFramePr>
          <p:cNvPr id="9" name="Chart 8">
            <a:extLst>
              <a:ext uri="{FF2B5EF4-FFF2-40B4-BE49-F238E27FC236}">
                <a16:creationId xmlns:a16="http://schemas.microsoft.com/office/drawing/2014/main" id="{C7BEFA9F-A2A1-4A35-9CC6-C5E24A25E7C8}"/>
              </a:ext>
            </a:extLst>
          </p:cNvPr>
          <p:cNvGraphicFramePr>
            <a:graphicFrameLocks/>
          </p:cNvGraphicFramePr>
          <p:nvPr>
            <p:extLst>
              <p:ext uri="{D42A27DB-BD31-4B8C-83A1-F6EECF244321}">
                <p14:modId xmlns:p14="http://schemas.microsoft.com/office/powerpoint/2010/main" val="1923797696"/>
              </p:ext>
            </p:extLst>
          </p:nvPr>
        </p:nvGraphicFramePr>
        <p:xfrm>
          <a:off x="1002491" y="2301239"/>
          <a:ext cx="7154891" cy="391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266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Cubesat Gaps: Micro-launch</a:t>
            </a:r>
          </a:p>
        </p:txBody>
      </p:sp>
      <p:sp>
        <p:nvSpPr>
          <p:cNvPr id="5" name="Content Placeholder 4"/>
          <p:cNvSpPr>
            <a:spLocks noGrp="1"/>
          </p:cNvSpPr>
          <p:nvPr>
            <p:ph idx="1"/>
          </p:nvPr>
        </p:nvSpPr>
        <p:spPr>
          <a:xfrm>
            <a:off x="242886" y="1824629"/>
            <a:ext cx="8674101" cy="4525963"/>
          </a:xfrm>
        </p:spPr>
        <p:txBody>
          <a:bodyPr/>
          <a:lstStyle/>
          <a:p>
            <a:r>
              <a:rPr lang="en-US" dirty="0"/>
              <a:t>Micro-Launch will need intelligent systems design to be successful</a:t>
            </a:r>
          </a:p>
          <a:p>
            <a:r>
              <a:rPr lang="en-US" dirty="0" err="1"/>
              <a:t>eg</a:t>
            </a:r>
            <a:r>
              <a:rPr lang="en-US" dirty="0"/>
              <a:t>. Integrated</a:t>
            </a:r>
          </a:p>
          <a:p>
            <a:pPr marL="0" indent="0">
              <a:buNone/>
            </a:pPr>
            <a:r>
              <a:rPr lang="en-US" dirty="0"/>
              <a:t>   systems-design</a:t>
            </a:r>
          </a:p>
        </p:txBody>
      </p:sp>
      <p:sp>
        <p:nvSpPr>
          <p:cNvPr id="6" name="Slide Number Placeholder 5"/>
          <p:cNvSpPr>
            <a:spLocks noGrp="1"/>
          </p:cNvSpPr>
          <p:nvPr>
            <p:ph type="sldNum" sz="quarter" idx="12"/>
          </p:nvPr>
        </p:nvSpPr>
        <p:spPr/>
        <p:txBody>
          <a:bodyPr/>
          <a:lstStyle/>
          <a:p>
            <a:fld id="{D2F354E8-0F6D-4B09-AC66-0F55327FDF83}" type="slidenum">
              <a:rPr lang="en-US" smtClean="0"/>
              <a:pPr/>
              <a:t>16</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sp>
        <p:nvSpPr>
          <p:cNvPr id="8" name="Shape 103">
            <a:extLst>
              <a:ext uri="{FF2B5EF4-FFF2-40B4-BE49-F238E27FC236}">
                <a16:creationId xmlns:a16="http://schemas.microsoft.com/office/drawing/2014/main" id="{66AA7599-F891-435A-9528-A1FF0E049C37}"/>
              </a:ext>
            </a:extLst>
          </p:cNvPr>
          <p:cNvSpPr txBox="1"/>
          <p:nvPr/>
        </p:nvSpPr>
        <p:spPr>
          <a:xfrm>
            <a:off x="4175760" y="6383020"/>
            <a:ext cx="1605220" cy="333572"/>
          </a:xfrm>
          <a:prstGeom prst="rect">
            <a:avLst/>
          </a:prstGeom>
          <a:noFill/>
          <a:ln>
            <a:noFill/>
          </a:ln>
        </p:spPr>
        <p:txBody>
          <a:bodyPr lIns="121900" tIns="121900" rIns="121900" bIns="121900" anchor="t" anchorCtr="0">
            <a:noAutofit/>
          </a:bodyPr>
          <a:lstStyle/>
          <a:p>
            <a:pPr>
              <a:buClr>
                <a:srgbClr val="FFFFFF"/>
              </a:buClr>
              <a:buSzPct val="25000"/>
            </a:pPr>
            <a:r>
              <a:rPr lang="en-GB" sz="600" dirty="0"/>
              <a:t>Data: </a:t>
            </a:r>
            <a:r>
              <a:rPr lang="en-GB" sz="600" dirty="0" err="1"/>
              <a:t>Spaceworks</a:t>
            </a:r>
            <a:r>
              <a:rPr lang="en-GB" sz="600" dirty="0"/>
              <a:t> 2014 and IDA</a:t>
            </a:r>
          </a:p>
        </p:txBody>
      </p:sp>
      <p:pic>
        <p:nvPicPr>
          <p:cNvPr id="10" name="Shape 320">
            <a:extLst>
              <a:ext uri="{FF2B5EF4-FFF2-40B4-BE49-F238E27FC236}">
                <a16:creationId xmlns:a16="http://schemas.microsoft.com/office/drawing/2014/main" id="{18787EC9-4751-4D41-A360-BE6991EBAA82}"/>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l="5486" t="14370" r="7708"/>
          <a:stretch/>
        </p:blipFill>
        <p:spPr>
          <a:xfrm>
            <a:off x="2849880" y="2042160"/>
            <a:ext cx="5451185" cy="4032165"/>
          </a:xfrm>
          <a:prstGeom prst="rect">
            <a:avLst/>
          </a:prstGeom>
          <a:noFill/>
          <a:ln>
            <a:noFill/>
          </a:ln>
        </p:spPr>
      </p:pic>
      <p:sp>
        <p:nvSpPr>
          <p:cNvPr id="11" name="Rectangle 10">
            <a:extLst>
              <a:ext uri="{FF2B5EF4-FFF2-40B4-BE49-F238E27FC236}">
                <a16:creationId xmlns:a16="http://schemas.microsoft.com/office/drawing/2014/main" id="{1BB041A6-DF04-4F8F-84E8-51B1420D0A8D}"/>
              </a:ext>
            </a:extLst>
          </p:cNvPr>
          <p:cNvSpPr/>
          <p:nvPr/>
        </p:nvSpPr>
        <p:spPr>
          <a:xfrm>
            <a:off x="7063740" y="5956162"/>
            <a:ext cx="1133896"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Odyne</a:t>
            </a:r>
            <a:r>
              <a:rPr lang="en-US" sz="1000" baseline="30000" dirty="0">
                <a:latin typeface="Calibri" panose="020F0502020204030204" pitchFamily="34" charset="0"/>
                <a:ea typeface="Calibri" panose="020F0502020204030204" pitchFamily="34" charset="0"/>
                <a:cs typeface="Times New Roman" panose="02020603050405020304" pitchFamily="18" charset="0"/>
              </a:rPr>
              <a:t> Space</a:t>
            </a:r>
          </a:p>
        </p:txBody>
      </p:sp>
    </p:spTree>
    <p:extLst>
      <p:ext uri="{BB962C8B-B14F-4D97-AF65-F5344CB8AC3E}">
        <p14:creationId xmlns:p14="http://schemas.microsoft.com/office/powerpoint/2010/main" val="264934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Cubesat Gaps: Communication</a:t>
            </a:r>
          </a:p>
        </p:txBody>
      </p:sp>
      <p:sp>
        <p:nvSpPr>
          <p:cNvPr id="5" name="Content Placeholder 4"/>
          <p:cNvSpPr>
            <a:spLocks noGrp="1"/>
          </p:cNvSpPr>
          <p:nvPr>
            <p:ph idx="1"/>
          </p:nvPr>
        </p:nvSpPr>
        <p:spPr>
          <a:xfrm>
            <a:off x="242887" y="1600200"/>
            <a:ext cx="5121593" cy="4525963"/>
          </a:xfrm>
        </p:spPr>
        <p:txBody>
          <a:bodyPr/>
          <a:lstStyle/>
          <a:p>
            <a:r>
              <a:rPr lang="en-US" dirty="0"/>
              <a:t>High-Bandwidth </a:t>
            </a:r>
            <a:r>
              <a:rPr lang="en-US" dirty="0" err="1"/>
              <a:t>Comms</a:t>
            </a:r>
            <a:endParaRPr lang="en-US" dirty="0"/>
          </a:p>
          <a:p>
            <a:pPr lvl="1"/>
            <a:r>
              <a:rPr lang="en-US" dirty="0" err="1"/>
              <a:t>eg</a:t>
            </a:r>
            <a:r>
              <a:rPr lang="en-US" dirty="0"/>
              <a:t>. Kit Cube</a:t>
            </a:r>
          </a:p>
          <a:p>
            <a:pPr lvl="1"/>
            <a:r>
              <a:rPr lang="en-US" dirty="0"/>
              <a:t>As Cubesat data becomes more and more prevalent, communication bandwidth becomes saturated</a:t>
            </a:r>
          </a:p>
          <a:p>
            <a:pPr lvl="1"/>
            <a:r>
              <a:rPr lang="en-US" dirty="0"/>
              <a:t>Important to enable new markets, such as satellite-based IoT.</a:t>
            </a:r>
          </a:p>
          <a:p>
            <a:pPr lvl="2"/>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17</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3074" name="Picture 2" descr="No automatic alt text available.">
            <a:extLst>
              <a:ext uri="{FF2B5EF4-FFF2-40B4-BE49-F238E27FC236}">
                <a16:creationId xmlns:a16="http://schemas.microsoft.com/office/drawing/2014/main" id="{0EB69176-4574-437F-9B59-61A3AF25D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540" y="2304891"/>
            <a:ext cx="3116580" cy="31165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AEF57D-ACCA-4842-9EE8-3786B998D96F}"/>
              </a:ext>
            </a:extLst>
          </p:cNvPr>
          <p:cNvSpPr/>
          <p:nvPr/>
        </p:nvSpPr>
        <p:spPr>
          <a:xfrm>
            <a:off x="7642860" y="5462703"/>
            <a:ext cx="1030288"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MIT Kit Cube</a:t>
            </a:r>
          </a:p>
        </p:txBody>
      </p:sp>
    </p:spTree>
    <p:extLst>
      <p:ext uri="{BB962C8B-B14F-4D97-AF65-F5344CB8AC3E}">
        <p14:creationId xmlns:p14="http://schemas.microsoft.com/office/powerpoint/2010/main" val="343231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atic1.squarespace.com/static/5446faa2e4b025843cfc6731/t/58d3f2a5725e25f7c63e570a/1490285230000/?format=750w">
            <a:extLst>
              <a:ext uri="{FF2B5EF4-FFF2-40B4-BE49-F238E27FC236}">
                <a16:creationId xmlns:a16="http://schemas.microsoft.com/office/drawing/2014/main" id="{B285FAEB-33D3-4E54-98D6-92E6871B9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37"/>
          <a:stretch/>
        </p:blipFill>
        <p:spPr bwMode="auto">
          <a:xfrm>
            <a:off x="4796450" y="2215198"/>
            <a:ext cx="401227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Cubesat Gaps: Propulsion</a:t>
            </a:r>
          </a:p>
        </p:txBody>
      </p:sp>
      <p:sp>
        <p:nvSpPr>
          <p:cNvPr id="5" name="Content Placeholder 4"/>
          <p:cNvSpPr>
            <a:spLocks noGrp="1"/>
          </p:cNvSpPr>
          <p:nvPr>
            <p:ph idx="1"/>
          </p:nvPr>
        </p:nvSpPr>
        <p:spPr>
          <a:xfrm>
            <a:off x="242887" y="1600200"/>
            <a:ext cx="5045393" cy="4525963"/>
          </a:xfrm>
        </p:spPr>
        <p:txBody>
          <a:bodyPr/>
          <a:lstStyle/>
          <a:p>
            <a:r>
              <a:rPr lang="en-US" dirty="0"/>
              <a:t>Cubesat-class Propulsion</a:t>
            </a:r>
          </a:p>
          <a:p>
            <a:pPr lvl="1"/>
            <a:r>
              <a:rPr lang="en-US" dirty="0" err="1"/>
              <a:t>eg</a:t>
            </a:r>
            <a:r>
              <a:rPr lang="en-US" dirty="0"/>
              <a:t>. </a:t>
            </a:r>
            <a:r>
              <a:rPr lang="en-US" dirty="0" err="1"/>
              <a:t>Accion</a:t>
            </a:r>
            <a:r>
              <a:rPr lang="en-US" dirty="0"/>
              <a:t> Systems</a:t>
            </a:r>
          </a:p>
          <a:p>
            <a:pPr lvl="1"/>
            <a:r>
              <a:rPr lang="en-US" dirty="0"/>
              <a:t>Enables:</a:t>
            </a:r>
          </a:p>
          <a:p>
            <a:pPr lvl="2"/>
            <a:r>
              <a:rPr lang="en-US" dirty="0"/>
              <a:t>Longer orbital life</a:t>
            </a:r>
          </a:p>
          <a:p>
            <a:pPr lvl="2"/>
            <a:r>
              <a:rPr lang="en-US" dirty="0"/>
              <a:t>Station keeping</a:t>
            </a:r>
          </a:p>
          <a:p>
            <a:pPr lvl="2"/>
            <a:r>
              <a:rPr lang="en-US" dirty="0"/>
              <a:t>Rapid orbital spacing</a:t>
            </a:r>
          </a:p>
          <a:p>
            <a:pPr lvl="1"/>
            <a:r>
              <a:rPr lang="en-US" dirty="0"/>
              <a:t>Allows:</a:t>
            </a:r>
          </a:p>
          <a:p>
            <a:pPr lvl="2"/>
            <a:r>
              <a:rPr lang="en-US" dirty="0"/>
              <a:t>Novel mission profiles</a:t>
            </a:r>
          </a:p>
          <a:p>
            <a:pPr lvl="2"/>
            <a:r>
              <a:rPr lang="en-US" dirty="0"/>
              <a:t>Flexible operations</a:t>
            </a:r>
          </a:p>
          <a:p>
            <a:pPr lvl="1"/>
            <a:endParaRPr lang="en-US" dirty="0"/>
          </a:p>
          <a:p>
            <a:pPr lvl="1"/>
            <a:endParaRPr lang="en-US" dirty="0"/>
          </a:p>
        </p:txBody>
      </p:sp>
      <p:sp>
        <p:nvSpPr>
          <p:cNvPr id="6" name="Slide Number Placeholder 5"/>
          <p:cNvSpPr>
            <a:spLocks noGrp="1"/>
          </p:cNvSpPr>
          <p:nvPr>
            <p:ph type="sldNum" sz="quarter" idx="12"/>
          </p:nvPr>
        </p:nvSpPr>
        <p:spPr>
          <a:xfrm>
            <a:off x="7115596" y="6492875"/>
            <a:ext cx="2133600" cy="365125"/>
          </a:xfrm>
        </p:spPr>
        <p:txBody>
          <a:bodyPr/>
          <a:lstStyle/>
          <a:p>
            <a:fld id="{D2F354E8-0F6D-4B09-AC66-0F55327FDF83}" type="slidenum">
              <a:rPr lang="en-US" smtClean="0"/>
              <a:pPr/>
              <a:t>18</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sp>
        <p:nvSpPr>
          <p:cNvPr id="8" name="Rectangle 7">
            <a:extLst>
              <a:ext uri="{FF2B5EF4-FFF2-40B4-BE49-F238E27FC236}">
                <a16:creationId xmlns:a16="http://schemas.microsoft.com/office/drawing/2014/main" id="{BE0AFE3F-458A-4207-98C6-C699633F4C4F}"/>
              </a:ext>
            </a:extLst>
          </p:cNvPr>
          <p:cNvSpPr/>
          <p:nvPr/>
        </p:nvSpPr>
        <p:spPr>
          <a:xfrm>
            <a:off x="6880860" y="5861060"/>
            <a:ext cx="1149136"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Accion</a:t>
            </a:r>
            <a:r>
              <a:rPr lang="en-US" sz="1000" baseline="30000" dirty="0">
                <a:latin typeface="Calibri" panose="020F0502020204030204" pitchFamily="34" charset="0"/>
                <a:ea typeface="Calibri" panose="020F0502020204030204" pitchFamily="34" charset="0"/>
                <a:cs typeface="Times New Roman" panose="02020603050405020304" pitchFamily="18" charset="0"/>
              </a:rPr>
              <a:t> Systems</a:t>
            </a:r>
          </a:p>
        </p:txBody>
      </p:sp>
    </p:spTree>
    <p:extLst>
      <p:ext uri="{BB962C8B-B14F-4D97-AF65-F5344CB8AC3E}">
        <p14:creationId xmlns:p14="http://schemas.microsoft.com/office/powerpoint/2010/main" val="346466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Cubesat Gaps: Data</a:t>
            </a:r>
          </a:p>
        </p:txBody>
      </p:sp>
      <p:sp>
        <p:nvSpPr>
          <p:cNvPr id="5" name="Content Placeholder 4"/>
          <p:cNvSpPr>
            <a:spLocks noGrp="1"/>
          </p:cNvSpPr>
          <p:nvPr>
            <p:ph idx="1"/>
          </p:nvPr>
        </p:nvSpPr>
        <p:spPr>
          <a:xfrm>
            <a:off x="242887" y="1600200"/>
            <a:ext cx="4915853" cy="4525963"/>
          </a:xfrm>
        </p:spPr>
        <p:txBody>
          <a:bodyPr/>
          <a:lstStyle/>
          <a:p>
            <a:r>
              <a:rPr lang="en-US" dirty="0"/>
              <a:t>Other Gaps for Cubesat growth</a:t>
            </a:r>
          </a:p>
          <a:p>
            <a:pPr lvl="1"/>
            <a:r>
              <a:rPr lang="en-US" dirty="0"/>
              <a:t>Data Management and Analysis</a:t>
            </a:r>
          </a:p>
          <a:p>
            <a:pPr lvl="2"/>
            <a:r>
              <a:rPr lang="en-US" dirty="0" err="1"/>
              <a:t>eg</a:t>
            </a:r>
            <a:r>
              <a:rPr lang="en-US" dirty="0"/>
              <a:t>. </a:t>
            </a:r>
            <a:r>
              <a:rPr lang="en-US" dirty="0" err="1"/>
              <a:t>SpaceKnow</a:t>
            </a:r>
            <a:endParaRPr lang="en-US" dirty="0"/>
          </a:p>
          <a:p>
            <a:pPr lvl="1"/>
            <a:r>
              <a:rPr lang="en-US" dirty="0"/>
              <a:t>Downstream added value through the analysis of space-based data.</a:t>
            </a:r>
          </a:p>
          <a:p>
            <a:pPr lvl="1"/>
            <a:endParaRPr lang="en-US"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19</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2" name="Picture 1">
            <a:extLst>
              <a:ext uri="{FF2B5EF4-FFF2-40B4-BE49-F238E27FC236}">
                <a16:creationId xmlns:a16="http://schemas.microsoft.com/office/drawing/2014/main" id="{6C4CFF49-6C60-42CA-A2C9-316D78F28BA7}"/>
              </a:ext>
            </a:extLst>
          </p:cNvPr>
          <p:cNvPicPr>
            <a:picLocks noChangeAspect="1"/>
          </p:cNvPicPr>
          <p:nvPr/>
        </p:nvPicPr>
        <p:blipFill>
          <a:blip r:embed="rId2"/>
          <a:stretch>
            <a:fillRect/>
          </a:stretch>
        </p:blipFill>
        <p:spPr>
          <a:xfrm>
            <a:off x="5263206" y="1480227"/>
            <a:ext cx="3247580" cy="4404360"/>
          </a:xfrm>
          <a:prstGeom prst="rect">
            <a:avLst/>
          </a:prstGeom>
        </p:spPr>
      </p:pic>
      <p:sp>
        <p:nvSpPr>
          <p:cNvPr id="8" name="Rectangle 7">
            <a:extLst>
              <a:ext uri="{FF2B5EF4-FFF2-40B4-BE49-F238E27FC236}">
                <a16:creationId xmlns:a16="http://schemas.microsoft.com/office/drawing/2014/main" id="{04BAFEB0-1C0B-4E53-B7EA-B9C9ABF4EC5D}"/>
              </a:ext>
            </a:extLst>
          </p:cNvPr>
          <p:cNvSpPr/>
          <p:nvPr/>
        </p:nvSpPr>
        <p:spPr>
          <a:xfrm>
            <a:off x="6880860" y="5861060"/>
            <a:ext cx="1149136"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SpaceKnow</a:t>
            </a:r>
            <a:endParaRPr lang="en-US" sz="1000" baseline="30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0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Webinar Contents</a:t>
            </a:r>
          </a:p>
        </p:txBody>
      </p:sp>
      <p:sp>
        <p:nvSpPr>
          <p:cNvPr id="5" name="Content Placeholder 4"/>
          <p:cNvSpPr>
            <a:spLocks noGrp="1"/>
          </p:cNvSpPr>
          <p:nvPr>
            <p:ph idx="1"/>
          </p:nvPr>
        </p:nvSpPr>
        <p:spPr/>
        <p:txBody>
          <a:bodyPr/>
          <a:lstStyle/>
          <a:p>
            <a:r>
              <a:rPr lang="en-US" dirty="0">
                <a:solidFill>
                  <a:schemeClr val="tx2"/>
                </a:solidFill>
              </a:rPr>
              <a:t>Reasons</a:t>
            </a:r>
            <a:r>
              <a:rPr lang="en-US" dirty="0"/>
              <a:t> to Become Space-Fairing</a:t>
            </a:r>
          </a:p>
          <a:p>
            <a:pPr lvl="1"/>
            <a:r>
              <a:rPr lang="en-US" dirty="0"/>
              <a:t>Curiosity</a:t>
            </a:r>
          </a:p>
          <a:p>
            <a:pPr lvl="1"/>
            <a:r>
              <a:rPr lang="en-US" dirty="0"/>
              <a:t>Science</a:t>
            </a:r>
          </a:p>
          <a:p>
            <a:pPr lvl="1"/>
            <a:r>
              <a:rPr lang="en-US" dirty="0"/>
              <a:t>Humanity’s Backup</a:t>
            </a:r>
          </a:p>
          <a:p>
            <a:pPr lvl="1"/>
            <a:r>
              <a:rPr lang="en-US" dirty="0"/>
              <a:t>Natural Resources</a:t>
            </a:r>
          </a:p>
          <a:p>
            <a:r>
              <a:rPr lang="en-US" dirty="0">
                <a:solidFill>
                  <a:schemeClr val="tx2"/>
                </a:solidFill>
              </a:rPr>
              <a:t>Gaps</a:t>
            </a:r>
            <a:r>
              <a:rPr lang="en-US" dirty="0"/>
              <a:t> in Infrastructure, Products and Services</a:t>
            </a:r>
          </a:p>
          <a:p>
            <a:pPr lvl="1"/>
            <a:r>
              <a:rPr lang="en-US" dirty="0" err="1"/>
              <a:t>Cubesats</a:t>
            </a:r>
            <a:endParaRPr lang="en-US" dirty="0"/>
          </a:p>
          <a:p>
            <a:pPr lvl="2"/>
            <a:r>
              <a:rPr lang="en-US" dirty="0" err="1"/>
              <a:t>MicroLaunch</a:t>
            </a:r>
            <a:endParaRPr lang="en-US" dirty="0"/>
          </a:p>
          <a:p>
            <a:pPr lvl="1"/>
            <a:r>
              <a:rPr lang="en-US" dirty="0"/>
              <a:t>Rocket Equation</a:t>
            </a:r>
          </a:p>
          <a:p>
            <a:pPr lvl="2"/>
            <a:r>
              <a:rPr lang="en-US" dirty="0"/>
              <a:t>ISRU</a:t>
            </a:r>
          </a:p>
          <a:p>
            <a:pPr lvl="1"/>
            <a:endParaRPr lang="en-US"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Cubesat Gaps: Other</a:t>
            </a:r>
          </a:p>
        </p:txBody>
      </p:sp>
      <p:sp>
        <p:nvSpPr>
          <p:cNvPr id="5" name="Content Placeholder 4"/>
          <p:cNvSpPr>
            <a:spLocks noGrp="1"/>
          </p:cNvSpPr>
          <p:nvPr>
            <p:ph idx="1"/>
          </p:nvPr>
        </p:nvSpPr>
        <p:spPr/>
        <p:txBody>
          <a:bodyPr/>
          <a:lstStyle/>
          <a:p>
            <a:r>
              <a:rPr lang="en-US" dirty="0"/>
              <a:t>Other Gaps for Cubesat growth</a:t>
            </a:r>
          </a:p>
          <a:p>
            <a:pPr lvl="1"/>
            <a:r>
              <a:rPr lang="en-US" dirty="0"/>
              <a:t>Space Junk Cleanup</a:t>
            </a:r>
          </a:p>
          <a:p>
            <a:pPr lvl="1"/>
            <a:r>
              <a:rPr lang="en-US" dirty="0"/>
              <a:t>Satellite Servicing</a:t>
            </a:r>
          </a:p>
          <a:p>
            <a:pPr lvl="1"/>
            <a:r>
              <a:rPr lang="en-US" dirty="0"/>
              <a:t>Market Differentiation is becoming important!</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20</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5122" name="Picture 2" descr="Brane Craft capturing space debris.">
            <a:extLst>
              <a:ext uri="{FF2B5EF4-FFF2-40B4-BE49-F238E27FC236}">
                <a16:creationId xmlns:a16="http://schemas.microsoft.com/office/drawing/2014/main" id="{D3E0550D-8B62-4FF1-B180-BC93E2C93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448" y="3262376"/>
            <a:ext cx="4772978" cy="2863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805A6A0-061B-4085-8FE0-5CAD6F85504F}"/>
              </a:ext>
            </a:extLst>
          </p:cNvPr>
          <p:cNvSpPr/>
          <p:nvPr/>
        </p:nvSpPr>
        <p:spPr>
          <a:xfrm>
            <a:off x="5478780" y="6157129"/>
            <a:ext cx="1668457"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The Aerospace Corporation</a:t>
            </a:r>
          </a:p>
        </p:txBody>
      </p:sp>
    </p:spTree>
    <p:extLst>
      <p:ext uri="{BB962C8B-B14F-4D97-AF65-F5344CB8AC3E}">
        <p14:creationId xmlns:p14="http://schemas.microsoft.com/office/powerpoint/2010/main" val="21033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Tyranny of the Rocket Equation</a:t>
            </a:r>
          </a:p>
        </p:txBody>
      </p:sp>
      <p:sp>
        <p:nvSpPr>
          <p:cNvPr id="5" name="Content Placeholder 4"/>
          <p:cNvSpPr>
            <a:spLocks noGrp="1"/>
          </p:cNvSpPr>
          <p:nvPr>
            <p:ph idx="1"/>
          </p:nvPr>
        </p:nvSpPr>
        <p:spPr>
          <a:xfrm>
            <a:off x="242887" y="1600200"/>
            <a:ext cx="8674101" cy="4815247"/>
          </a:xfrm>
        </p:spPr>
        <p:txBody>
          <a:bodyPr>
            <a:normAutofit/>
          </a:bodyPr>
          <a:lstStyle/>
          <a:p>
            <a:r>
              <a:rPr lang="en-US" dirty="0"/>
              <a:t>The logarithmic nature of the Rocket Equation makes it ‘tyrannical’, in that each marginal increase in payload (including fuel for future legs) requires an exponentially larger amount of fuel than the last.</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21</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7170" name="Picture 2" descr="File:Tsiolkovsky rocket equation.svg">
            <a:extLst>
              <a:ext uri="{FF2B5EF4-FFF2-40B4-BE49-F238E27FC236}">
                <a16:creationId xmlns:a16="http://schemas.microsoft.com/office/drawing/2014/main" id="{AE10C9DA-68A3-4408-9951-BFC483D70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80" y="3161188"/>
            <a:ext cx="3221832" cy="32218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a:extLst>
              <a:ext uri="{FF2B5EF4-FFF2-40B4-BE49-F238E27FC236}">
                <a16:creationId xmlns:a16="http://schemas.microsoft.com/office/drawing/2014/main" id="{06A8C6A8-21FB-4A7A-90FA-728544596826}"/>
              </a:ext>
            </a:extLst>
          </p:cNvPr>
          <p:cNvSpPr txBox="1">
            <a:spLocks/>
          </p:cNvSpPr>
          <p:nvPr/>
        </p:nvSpPr>
        <p:spPr>
          <a:xfrm>
            <a:off x="242887" y="3322320"/>
            <a:ext cx="3999393" cy="3535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Furthermore, there is almost no way to get around the requirement for more fuel (without, at least, sacrifices to other mission parameters.)</a:t>
            </a:r>
          </a:p>
          <a:p>
            <a:endParaRPr lang="en-US" dirty="0"/>
          </a:p>
        </p:txBody>
      </p:sp>
    </p:spTree>
    <p:extLst>
      <p:ext uri="{BB962C8B-B14F-4D97-AF65-F5344CB8AC3E}">
        <p14:creationId xmlns:p14="http://schemas.microsoft.com/office/powerpoint/2010/main" val="6339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Skirting the Rocket Equation</a:t>
            </a:r>
          </a:p>
        </p:txBody>
      </p:sp>
      <p:sp>
        <p:nvSpPr>
          <p:cNvPr id="5" name="Content Placeholder 4"/>
          <p:cNvSpPr>
            <a:spLocks noGrp="1"/>
          </p:cNvSpPr>
          <p:nvPr>
            <p:ph idx="1"/>
          </p:nvPr>
        </p:nvSpPr>
        <p:spPr/>
        <p:txBody>
          <a:bodyPr/>
          <a:lstStyle/>
          <a:p>
            <a:r>
              <a:rPr lang="en-US" dirty="0"/>
              <a:t>Gravity Assists</a:t>
            </a:r>
          </a:p>
          <a:p>
            <a:r>
              <a:rPr lang="en-US" dirty="0" err="1"/>
              <a:t>Oberth</a:t>
            </a:r>
            <a:r>
              <a:rPr lang="en-US" dirty="0"/>
              <a:t> Maneuver</a:t>
            </a:r>
          </a:p>
          <a:p>
            <a:endParaRPr lang="en-US" dirty="0"/>
          </a:p>
          <a:p>
            <a:r>
              <a:rPr lang="en-US" dirty="0"/>
              <a:t>Reducing Mass</a:t>
            </a:r>
          </a:p>
          <a:p>
            <a:r>
              <a:rPr lang="en-US" dirty="0"/>
              <a:t>Reusing Mass</a:t>
            </a:r>
          </a:p>
          <a:p>
            <a:pPr lvl="1"/>
            <a:r>
              <a:rPr lang="en-US" dirty="0"/>
              <a:t>Earth-Mars Cycler </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22</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2" name="Picture 1">
            <a:extLst>
              <a:ext uri="{FF2B5EF4-FFF2-40B4-BE49-F238E27FC236}">
                <a16:creationId xmlns:a16="http://schemas.microsoft.com/office/drawing/2014/main" id="{AFAC07B9-5299-4773-8923-B12DFA713D66}"/>
              </a:ext>
            </a:extLst>
          </p:cNvPr>
          <p:cNvPicPr>
            <a:picLocks noChangeAspect="1"/>
          </p:cNvPicPr>
          <p:nvPr/>
        </p:nvPicPr>
        <p:blipFill>
          <a:blip r:embed="rId3"/>
          <a:stretch>
            <a:fillRect/>
          </a:stretch>
        </p:blipFill>
        <p:spPr>
          <a:xfrm>
            <a:off x="3737076" y="1503903"/>
            <a:ext cx="5179912" cy="4663440"/>
          </a:xfrm>
          <a:prstGeom prst="rect">
            <a:avLst/>
          </a:prstGeom>
        </p:spPr>
      </p:pic>
      <p:sp>
        <p:nvSpPr>
          <p:cNvPr id="8" name="Rectangle 7">
            <a:extLst>
              <a:ext uri="{FF2B5EF4-FFF2-40B4-BE49-F238E27FC236}">
                <a16:creationId xmlns:a16="http://schemas.microsoft.com/office/drawing/2014/main" id="{1FBE5981-1C5F-4072-9487-F8B41739CEE9}"/>
              </a:ext>
            </a:extLst>
          </p:cNvPr>
          <p:cNvSpPr/>
          <p:nvPr/>
        </p:nvSpPr>
        <p:spPr>
          <a:xfrm>
            <a:off x="4579937" y="6220523"/>
            <a:ext cx="3985260" cy="194925"/>
          </a:xfrm>
          <a:prstGeom prst="rect">
            <a:avLst/>
          </a:prstGeom>
        </p:spPr>
        <p:txBody>
          <a:bodyPr wrap="square">
            <a:spAutoFit/>
          </a:bodyPr>
          <a:lstStyle/>
          <a:p>
            <a:r>
              <a:rPr lang="en-US" sz="1000" baseline="30000" dirty="0" err="1">
                <a:latin typeface="Calibri" panose="020F0502020204030204" pitchFamily="34" charset="0"/>
                <a:ea typeface="Calibri" panose="020F0502020204030204" pitchFamily="34" charset="0"/>
                <a:cs typeface="Times New Roman" panose="02020603050405020304" pitchFamily="18" charset="0"/>
              </a:rPr>
              <a:t>McConaghy</a:t>
            </a:r>
            <a:r>
              <a:rPr lang="en-US" sz="1000" baseline="30000" dirty="0">
                <a:latin typeface="Calibri" panose="020F0502020204030204" pitchFamily="34" charset="0"/>
                <a:ea typeface="Calibri" panose="020F0502020204030204" pitchFamily="34" charset="0"/>
                <a:cs typeface="Times New Roman" panose="02020603050405020304" pitchFamily="18" charset="0"/>
              </a:rPr>
              <a:t>,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Longuski</a:t>
            </a:r>
            <a:r>
              <a:rPr lang="en-US" sz="1000" baseline="30000" dirty="0">
                <a:latin typeface="Calibri" panose="020F0502020204030204" pitchFamily="34" charset="0"/>
                <a:ea typeface="Calibri" panose="020F0502020204030204" pitchFamily="34" charset="0"/>
                <a:cs typeface="Times New Roman" panose="02020603050405020304" pitchFamily="18" charset="0"/>
              </a:rPr>
              <a:t> &amp; Byrnes, “Analysis of a Broad Class of Earth-Mars Cycler Trajectories” AIAA-2002-4420</a:t>
            </a:r>
          </a:p>
        </p:txBody>
      </p:sp>
    </p:spTree>
    <p:extLst>
      <p:ext uri="{BB962C8B-B14F-4D97-AF65-F5344CB8AC3E}">
        <p14:creationId xmlns:p14="http://schemas.microsoft.com/office/powerpoint/2010/main" val="78203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Avoiding the Rocket Equation</a:t>
            </a:r>
          </a:p>
        </p:txBody>
      </p:sp>
      <p:sp>
        <p:nvSpPr>
          <p:cNvPr id="5" name="Content Placeholder 4"/>
          <p:cNvSpPr>
            <a:spLocks noGrp="1"/>
          </p:cNvSpPr>
          <p:nvPr>
            <p:ph idx="1"/>
          </p:nvPr>
        </p:nvSpPr>
        <p:spPr/>
        <p:txBody>
          <a:bodyPr/>
          <a:lstStyle/>
          <a:p>
            <a:r>
              <a:rPr lang="en-US" dirty="0"/>
              <a:t>In-Space Resource Utilization</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23</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8" name="Picture 7">
            <a:extLst>
              <a:ext uri="{FF2B5EF4-FFF2-40B4-BE49-F238E27FC236}">
                <a16:creationId xmlns:a16="http://schemas.microsoft.com/office/drawing/2014/main" id="{76F0E3E1-E60A-4F9E-8820-9A8DC64B1AD7}"/>
              </a:ext>
            </a:extLst>
          </p:cNvPr>
          <p:cNvPicPr>
            <a:picLocks noChangeAspect="1"/>
          </p:cNvPicPr>
          <p:nvPr/>
        </p:nvPicPr>
        <p:blipFill rotWithShape="1">
          <a:blip r:embed="rId3">
            <a:extLst>
              <a:ext uri="{28A0092B-C50C-407E-A947-70E740481C1C}">
                <a14:useLocalDpi xmlns:a14="http://schemas.microsoft.com/office/drawing/2010/main" val="0"/>
              </a:ext>
            </a:extLst>
          </a:blip>
          <a:srcRect l="9836" t="2959" r="7806" b="4439"/>
          <a:stretch/>
        </p:blipFill>
        <p:spPr>
          <a:xfrm>
            <a:off x="677428" y="2102502"/>
            <a:ext cx="7704908" cy="4153919"/>
          </a:xfrm>
          <a:prstGeom prst="rect">
            <a:avLst/>
          </a:prstGeom>
        </p:spPr>
      </p:pic>
      <p:cxnSp>
        <p:nvCxnSpPr>
          <p:cNvPr id="9" name="Straight Arrow Connector 8">
            <a:extLst>
              <a:ext uri="{FF2B5EF4-FFF2-40B4-BE49-F238E27FC236}">
                <a16:creationId xmlns:a16="http://schemas.microsoft.com/office/drawing/2014/main" id="{B1F235C6-7D28-47B9-A81B-66C64E110CAD}"/>
              </a:ext>
            </a:extLst>
          </p:cNvPr>
          <p:cNvCxnSpPr/>
          <p:nvPr/>
        </p:nvCxnSpPr>
        <p:spPr>
          <a:xfrm flipH="1">
            <a:off x="1050858" y="5646019"/>
            <a:ext cx="30480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706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ISRU Gaps: Micro-g Mining</a:t>
            </a:r>
          </a:p>
        </p:txBody>
      </p:sp>
      <p:sp>
        <p:nvSpPr>
          <p:cNvPr id="5" name="Content Placeholder 4"/>
          <p:cNvSpPr>
            <a:spLocks noGrp="1"/>
          </p:cNvSpPr>
          <p:nvPr>
            <p:ph idx="1"/>
          </p:nvPr>
        </p:nvSpPr>
        <p:spPr/>
        <p:txBody>
          <a:bodyPr/>
          <a:lstStyle/>
          <a:p>
            <a:r>
              <a:rPr lang="en-US" dirty="0"/>
              <a:t>Mining Technology</a:t>
            </a:r>
          </a:p>
          <a:p>
            <a:r>
              <a:rPr lang="en-US" dirty="0"/>
              <a:t>Ore Collection</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24</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8194" name="Picture 2" descr="https://images.vice.com/motherboard/content-images/article/no-id/1475431797515149.jpeg?crop=1xw:1xh;center,center&amp;resize=1050:*">
            <a:extLst>
              <a:ext uri="{FF2B5EF4-FFF2-40B4-BE49-F238E27FC236}">
                <a16:creationId xmlns:a16="http://schemas.microsoft.com/office/drawing/2014/main" id="{EE6E34C3-0155-4739-BC59-0B1D5A84E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954" y="2531444"/>
            <a:ext cx="6396535" cy="35947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4DAE11-549F-485C-85AD-81B3BBA4E0C2}"/>
              </a:ext>
            </a:extLst>
          </p:cNvPr>
          <p:cNvSpPr/>
          <p:nvPr/>
        </p:nvSpPr>
        <p:spPr>
          <a:xfrm>
            <a:off x="7352139" y="6157129"/>
            <a:ext cx="1668457"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Deep Space Industries</a:t>
            </a:r>
          </a:p>
        </p:txBody>
      </p:sp>
    </p:spTree>
    <p:extLst>
      <p:ext uri="{BB962C8B-B14F-4D97-AF65-F5344CB8AC3E}">
        <p14:creationId xmlns:p14="http://schemas.microsoft.com/office/powerpoint/2010/main" val="38284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ISRU Gaps: Maps</a:t>
            </a:r>
          </a:p>
        </p:txBody>
      </p:sp>
      <p:sp>
        <p:nvSpPr>
          <p:cNvPr id="5" name="Content Placeholder 4"/>
          <p:cNvSpPr>
            <a:spLocks noGrp="1"/>
          </p:cNvSpPr>
          <p:nvPr>
            <p:ph idx="1"/>
          </p:nvPr>
        </p:nvSpPr>
        <p:spPr>
          <a:xfrm>
            <a:off x="242887" y="1600200"/>
            <a:ext cx="3703471" cy="4155707"/>
          </a:xfrm>
        </p:spPr>
        <p:txBody>
          <a:bodyPr/>
          <a:lstStyle/>
          <a:p>
            <a:r>
              <a:rPr lang="en-US" dirty="0"/>
              <a:t>Ore-bearing Asteroids need to be Discovered, Catalogued and Tracked.</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25</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grpSp>
        <p:nvGrpSpPr>
          <p:cNvPr id="8" name="Group 7">
            <a:extLst>
              <a:ext uri="{FF2B5EF4-FFF2-40B4-BE49-F238E27FC236}">
                <a16:creationId xmlns:a16="http://schemas.microsoft.com/office/drawing/2014/main" id="{37ED9B6A-FCB1-4436-B2F2-A75B838D9D40}"/>
              </a:ext>
            </a:extLst>
          </p:cNvPr>
          <p:cNvGrpSpPr/>
          <p:nvPr/>
        </p:nvGrpSpPr>
        <p:grpSpPr>
          <a:xfrm>
            <a:off x="3775306" y="1197244"/>
            <a:ext cx="5057348" cy="5057348"/>
            <a:chOff x="406464" y="1790700"/>
            <a:chExt cx="5057348" cy="5057348"/>
          </a:xfrm>
        </p:grpSpPr>
        <p:pic>
          <p:nvPicPr>
            <p:cNvPr id="9" name="Picture 8">
              <a:extLst>
                <a:ext uri="{FF2B5EF4-FFF2-40B4-BE49-F238E27FC236}">
                  <a16:creationId xmlns:a16="http://schemas.microsoft.com/office/drawing/2014/main" id="{F75CB20E-692F-49DC-83F0-F2956FA4B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64" y="1790700"/>
              <a:ext cx="5057348" cy="5057348"/>
            </a:xfrm>
            <a:prstGeom prst="rect">
              <a:avLst/>
            </a:prstGeom>
          </p:spPr>
        </p:pic>
        <p:sp>
          <p:nvSpPr>
            <p:cNvPr id="10" name="TextBox 9">
              <a:extLst>
                <a:ext uri="{FF2B5EF4-FFF2-40B4-BE49-F238E27FC236}">
                  <a16:creationId xmlns:a16="http://schemas.microsoft.com/office/drawing/2014/main" id="{E70A7279-196D-487A-A7C5-569CD0034F88}"/>
                </a:ext>
              </a:extLst>
            </p:cNvPr>
            <p:cNvSpPr txBox="1"/>
            <p:nvPr/>
          </p:nvSpPr>
          <p:spPr>
            <a:xfrm>
              <a:off x="2699657" y="2631967"/>
              <a:ext cx="827471" cy="369332"/>
            </a:xfrm>
            <a:prstGeom prst="rect">
              <a:avLst/>
            </a:prstGeom>
            <a:noFill/>
          </p:spPr>
          <p:txBody>
            <a:bodyPr wrap="none" rtlCol="0">
              <a:spAutoFit/>
            </a:bodyPr>
            <a:lstStyle/>
            <a:p>
              <a:r>
                <a:rPr lang="en-US" dirty="0">
                  <a:solidFill>
                    <a:schemeClr val="bg1"/>
                  </a:solidFill>
                </a:rPr>
                <a:t>16,000</a:t>
              </a:r>
            </a:p>
          </p:txBody>
        </p:sp>
        <p:sp>
          <p:nvSpPr>
            <p:cNvPr id="11" name="TextBox 10">
              <a:extLst>
                <a:ext uri="{FF2B5EF4-FFF2-40B4-BE49-F238E27FC236}">
                  <a16:creationId xmlns:a16="http://schemas.microsoft.com/office/drawing/2014/main" id="{FAD59773-CBC1-4ED9-8412-EA606725E729}"/>
                </a:ext>
              </a:extLst>
            </p:cNvPr>
            <p:cNvSpPr txBox="1"/>
            <p:nvPr/>
          </p:nvSpPr>
          <p:spPr>
            <a:xfrm>
              <a:off x="3789705" y="3474635"/>
              <a:ext cx="535724" cy="369332"/>
            </a:xfrm>
            <a:prstGeom prst="rect">
              <a:avLst/>
            </a:prstGeom>
            <a:noFill/>
          </p:spPr>
          <p:txBody>
            <a:bodyPr wrap="none" rtlCol="0">
              <a:spAutoFit/>
            </a:bodyPr>
            <a:lstStyle/>
            <a:p>
              <a:r>
                <a:rPr lang="en-US" dirty="0">
                  <a:solidFill>
                    <a:schemeClr val="bg1"/>
                  </a:solidFill>
                </a:rPr>
                <a:t>770</a:t>
              </a:r>
            </a:p>
          </p:txBody>
        </p:sp>
        <p:sp>
          <p:nvSpPr>
            <p:cNvPr id="12" name="TextBox 11">
              <a:extLst>
                <a:ext uri="{FF2B5EF4-FFF2-40B4-BE49-F238E27FC236}">
                  <a16:creationId xmlns:a16="http://schemas.microsoft.com/office/drawing/2014/main" id="{FA9D47EE-FB88-4E14-B0DA-22F1ECE7AE55}"/>
                </a:ext>
              </a:extLst>
            </p:cNvPr>
            <p:cNvSpPr txBox="1"/>
            <p:nvPr/>
          </p:nvSpPr>
          <p:spPr>
            <a:xfrm>
              <a:off x="4114800" y="4134708"/>
              <a:ext cx="418704" cy="369332"/>
            </a:xfrm>
            <a:prstGeom prst="rect">
              <a:avLst/>
            </a:prstGeom>
            <a:noFill/>
          </p:spPr>
          <p:txBody>
            <a:bodyPr wrap="none" rtlCol="0">
              <a:spAutoFit/>
            </a:bodyPr>
            <a:lstStyle/>
            <a:p>
              <a:r>
                <a:rPr lang="en-US" dirty="0">
                  <a:solidFill>
                    <a:schemeClr val="bg1"/>
                  </a:solidFill>
                </a:rPr>
                <a:t>80</a:t>
              </a:r>
            </a:p>
          </p:txBody>
        </p:sp>
        <p:sp>
          <p:nvSpPr>
            <p:cNvPr id="13" name="TextBox 12">
              <a:extLst>
                <a:ext uri="{FF2B5EF4-FFF2-40B4-BE49-F238E27FC236}">
                  <a16:creationId xmlns:a16="http://schemas.microsoft.com/office/drawing/2014/main" id="{E2CF271B-CB85-4577-9FC9-A845E3F8BF8F}"/>
                </a:ext>
              </a:extLst>
            </p:cNvPr>
            <p:cNvSpPr txBox="1"/>
            <p:nvPr/>
          </p:nvSpPr>
          <p:spPr>
            <a:xfrm>
              <a:off x="3947886" y="4862174"/>
              <a:ext cx="418704" cy="369332"/>
            </a:xfrm>
            <a:prstGeom prst="rect">
              <a:avLst/>
            </a:prstGeom>
            <a:noFill/>
          </p:spPr>
          <p:txBody>
            <a:bodyPr wrap="none" rtlCol="0">
              <a:spAutoFit/>
            </a:bodyPr>
            <a:lstStyle/>
            <a:p>
              <a:r>
                <a:rPr lang="en-US" dirty="0">
                  <a:solidFill>
                    <a:schemeClr val="bg1"/>
                  </a:solidFill>
                </a:rPr>
                <a:t>25</a:t>
              </a:r>
            </a:p>
          </p:txBody>
        </p:sp>
      </p:grpSp>
      <p:pic>
        <p:nvPicPr>
          <p:cNvPr id="3" name="Picture 2">
            <a:extLst>
              <a:ext uri="{FF2B5EF4-FFF2-40B4-BE49-F238E27FC236}">
                <a16:creationId xmlns:a16="http://schemas.microsoft.com/office/drawing/2014/main" id="{6D24A0C6-0ED3-47BF-8ABE-655DE39D22C8}"/>
              </a:ext>
            </a:extLst>
          </p:cNvPr>
          <p:cNvPicPr>
            <a:picLocks noChangeAspect="1"/>
          </p:cNvPicPr>
          <p:nvPr/>
        </p:nvPicPr>
        <p:blipFill>
          <a:blip r:embed="rId3"/>
          <a:stretch>
            <a:fillRect/>
          </a:stretch>
        </p:blipFill>
        <p:spPr>
          <a:xfrm>
            <a:off x="439752" y="3352109"/>
            <a:ext cx="2597283" cy="2571882"/>
          </a:xfrm>
          <a:prstGeom prst="rect">
            <a:avLst/>
          </a:prstGeom>
        </p:spPr>
      </p:pic>
      <p:sp>
        <p:nvSpPr>
          <p:cNvPr id="14" name="Rectangle 13">
            <a:extLst>
              <a:ext uri="{FF2B5EF4-FFF2-40B4-BE49-F238E27FC236}">
                <a16:creationId xmlns:a16="http://schemas.microsoft.com/office/drawing/2014/main" id="{B8710100-4C98-4610-91BA-81CC36DA43AA}"/>
              </a:ext>
            </a:extLst>
          </p:cNvPr>
          <p:cNvSpPr/>
          <p:nvPr/>
        </p:nvSpPr>
        <p:spPr>
          <a:xfrm>
            <a:off x="5757952" y="6222815"/>
            <a:ext cx="1668457"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Aten Engineering</a:t>
            </a:r>
          </a:p>
        </p:txBody>
      </p:sp>
    </p:spTree>
    <p:extLst>
      <p:ext uri="{BB962C8B-B14F-4D97-AF65-F5344CB8AC3E}">
        <p14:creationId xmlns:p14="http://schemas.microsoft.com/office/powerpoint/2010/main" val="217907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ISRU Gaps: Economic Tools</a:t>
            </a:r>
          </a:p>
        </p:txBody>
      </p:sp>
      <p:sp>
        <p:nvSpPr>
          <p:cNvPr id="5" name="Content Placeholder 4"/>
          <p:cNvSpPr>
            <a:spLocks noGrp="1"/>
          </p:cNvSpPr>
          <p:nvPr>
            <p:ph idx="1"/>
          </p:nvPr>
        </p:nvSpPr>
        <p:spPr/>
        <p:txBody>
          <a:bodyPr/>
          <a:lstStyle/>
          <a:p>
            <a:r>
              <a:rPr lang="en-US" dirty="0"/>
              <a:t>Investments</a:t>
            </a:r>
          </a:p>
          <a:p>
            <a:r>
              <a:rPr lang="en-US" dirty="0"/>
              <a:t>Insurance</a:t>
            </a:r>
          </a:p>
          <a:p>
            <a:r>
              <a:rPr lang="en-US" dirty="0"/>
              <a:t>Financial Instruments</a:t>
            </a:r>
          </a:p>
          <a:p>
            <a:r>
              <a:rPr lang="en-US" dirty="0"/>
              <a:t>Real/Technical Options</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26</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10242" name="Picture 2" descr="What is An Initial Coin Offering? The Future of Fundraising (ICO)">
            <a:extLst>
              <a:ext uri="{FF2B5EF4-FFF2-40B4-BE49-F238E27FC236}">
                <a16:creationId xmlns:a16="http://schemas.microsoft.com/office/drawing/2014/main" id="{10B324C2-14A4-48C7-AAB7-9D2B7C0BD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260" y="3368934"/>
            <a:ext cx="5514728" cy="28856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B1A34FC-1C20-4262-B190-35E6C10C2DAA}"/>
              </a:ext>
            </a:extLst>
          </p:cNvPr>
          <p:cNvSpPr/>
          <p:nvPr/>
        </p:nvSpPr>
        <p:spPr>
          <a:xfrm>
            <a:off x="7352139" y="6157129"/>
            <a:ext cx="1668457"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Courtesy: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blockgeeks</a:t>
            </a:r>
            <a:endParaRPr lang="en-US" sz="1000" baseline="30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538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Gaps</a:t>
            </a:r>
            <a:r>
              <a:rPr lang="en-US" dirty="0"/>
              <a:t> in Infrastructure, Products and Services</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27</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Gaps</a:t>
            </a:r>
          </a:p>
        </p:txBody>
      </p:sp>
      <p:pic>
        <p:nvPicPr>
          <p:cNvPr id="12" name="Picture 11">
            <a:extLst>
              <a:ext uri="{FF2B5EF4-FFF2-40B4-BE49-F238E27FC236}">
                <a16:creationId xmlns:a16="http://schemas.microsoft.com/office/drawing/2014/main" id="{B8E874C9-3953-466C-B8FC-5BC387C9D023}"/>
              </a:ext>
            </a:extLst>
          </p:cNvPr>
          <p:cNvPicPr>
            <a:picLocks noChangeAspect="1"/>
          </p:cNvPicPr>
          <p:nvPr/>
        </p:nvPicPr>
        <p:blipFill>
          <a:blip r:embed="rId2"/>
          <a:stretch>
            <a:fillRect/>
          </a:stretch>
        </p:blipFill>
        <p:spPr>
          <a:xfrm>
            <a:off x="465137" y="1421130"/>
            <a:ext cx="8229600" cy="4629149"/>
          </a:xfrm>
          <a:prstGeom prst="rect">
            <a:avLst/>
          </a:prstGeom>
        </p:spPr>
      </p:pic>
    </p:spTree>
    <p:extLst>
      <p:ext uri="{BB962C8B-B14F-4D97-AF65-F5344CB8AC3E}">
        <p14:creationId xmlns:p14="http://schemas.microsoft.com/office/powerpoint/2010/main" val="78398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5" name="Content Placeholder 4"/>
          <p:cNvSpPr>
            <a:spLocks noGrp="1"/>
          </p:cNvSpPr>
          <p:nvPr>
            <p:ph idx="1"/>
          </p:nvPr>
        </p:nvSpPr>
        <p:spPr>
          <a:xfrm>
            <a:off x="242887" y="1600200"/>
            <a:ext cx="8674101" cy="4525963"/>
          </a:xfrm>
        </p:spPr>
        <p:txBody>
          <a:bodyPr/>
          <a:lstStyle/>
          <a:p>
            <a:pPr marL="0" indent="0">
              <a:buNone/>
            </a:pPr>
            <a:r>
              <a:rPr lang="en-US" dirty="0"/>
              <a:t>Thank you for your attention.</a:t>
            </a:r>
          </a:p>
          <a:p>
            <a:pPr marL="0" indent="0">
              <a:buNone/>
            </a:pPr>
            <a:endParaRPr lang="en-US" dirty="0"/>
          </a:p>
          <a:p>
            <a:pPr marL="0" indent="0">
              <a:buNone/>
            </a:pPr>
            <a:endParaRPr lang="en-US" dirty="0"/>
          </a:p>
          <a:p>
            <a:pPr marL="0" indent="0">
              <a:buNone/>
            </a:pPr>
            <a:endParaRPr lang="en-US" dirty="0"/>
          </a:p>
          <a:p>
            <a:pPr marL="0" indent="0">
              <a:buNone/>
            </a:pPr>
            <a:r>
              <a:rPr lang="en-US" sz="2000" dirty="0"/>
              <a:t>ericward@alum.mit.edu</a:t>
            </a:r>
          </a:p>
        </p:txBody>
      </p:sp>
      <p:sp>
        <p:nvSpPr>
          <p:cNvPr id="6" name="Slide Number Placeholder 5"/>
          <p:cNvSpPr>
            <a:spLocks noGrp="1"/>
          </p:cNvSpPr>
          <p:nvPr>
            <p:ph type="sldNum" sz="quarter" idx="12"/>
          </p:nvPr>
        </p:nvSpPr>
        <p:spPr/>
        <p:txBody>
          <a:bodyPr/>
          <a:lstStyle/>
          <a:p>
            <a:fld id="{D2F354E8-0F6D-4B09-AC66-0F55327FDF83}" type="slidenum">
              <a:rPr lang="en-US" smtClean="0"/>
              <a:pPr/>
              <a:t>28</a:t>
            </a:fld>
            <a:endParaRPr lang="en-US" dirty="0"/>
          </a:p>
        </p:txBody>
      </p:sp>
      <p:sp>
        <p:nvSpPr>
          <p:cNvPr id="7" name="Title 3">
            <a:extLst>
              <a:ext uri="{FF2B5EF4-FFF2-40B4-BE49-F238E27FC236}">
                <a16:creationId xmlns:a16="http://schemas.microsoft.com/office/drawing/2014/main" id="{76E77924-64E2-4EEE-B391-5C63D6C117A6}"/>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Fin.</a:t>
            </a:r>
          </a:p>
        </p:txBody>
      </p:sp>
    </p:spTree>
    <p:extLst>
      <p:ext uri="{BB962C8B-B14F-4D97-AF65-F5344CB8AC3E}">
        <p14:creationId xmlns:p14="http://schemas.microsoft.com/office/powerpoint/2010/main" val="189890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Reasons</a:t>
            </a:r>
            <a:r>
              <a:rPr lang="en-US" dirty="0"/>
              <a:t> to Become Space-Fairing</a:t>
            </a:r>
          </a:p>
        </p:txBody>
      </p:sp>
      <p:sp>
        <p:nvSpPr>
          <p:cNvPr id="5" name="Content Placeholder 4"/>
          <p:cNvSpPr>
            <a:spLocks noGrp="1"/>
          </p:cNvSpPr>
          <p:nvPr>
            <p:ph idx="1"/>
          </p:nvPr>
        </p:nvSpPr>
        <p:spPr/>
        <p:txBody>
          <a:bodyPr/>
          <a:lstStyle/>
          <a:p>
            <a:r>
              <a:rPr lang="en-US" dirty="0"/>
              <a:t>Why do we need to get to space?</a:t>
            </a:r>
          </a:p>
          <a:p>
            <a:endParaRPr lang="en-US" dirty="0"/>
          </a:p>
          <a:p>
            <a:r>
              <a:rPr lang="en-US" dirty="0"/>
              <a:t>Curiosity</a:t>
            </a:r>
          </a:p>
          <a:p>
            <a:r>
              <a:rPr lang="en-US" dirty="0"/>
              <a:t>Science</a:t>
            </a:r>
          </a:p>
          <a:p>
            <a:r>
              <a:rPr lang="en-US" dirty="0"/>
              <a:t>Backup</a:t>
            </a:r>
          </a:p>
          <a:p>
            <a:r>
              <a:rPr lang="en-US" dirty="0"/>
              <a:t>Growth</a:t>
            </a:r>
          </a:p>
        </p:txBody>
      </p:sp>
      <p:sp>
        <p:nvSpPr>
          <p:cNvPr id="6" name="Slide Number Placeholder 5"/>
          <p:cNvSpPr>
            <a:spLocks noGrp="1"/>
          </p:cNvSpPr>
          <p:nvPr>
            <p:ph type="sldNum" sz="quarter" idx="12"/>
          </p:nvPr>
        </p:nvSpPr>
        <p:spPr/>
        <p:txBody>
          <a:bodyPr/>
          <a:lstStyle/>
          <a:p>
            <a:fld id="{D2F354E8-0F6D-4B09-AC66-0F55327FDF83}" type="slidenum">
              <a:rPr lang="en-US" smtClean="0"/>
              <a:pPr/>
              <a:t>3</a:t>
            </a:fld>
            <a:endParaRPr lang="en-US" dirty="0"/>
          </a:p>
        </p:txBody>
      </p:sp>
      <p:sp>
        <p:nvSpPr>
          <p:cNvPr id="7" name="Title 3">
            <a:extLst>
              <a:ext uri="{FF2B5EF4-FFF2-40B4-BE49-F238E27FC236}">
                <a16:creationId xmlns:a16="http://schemas.microsoft.com/office/drawing/2014/main" id="{77739CC3-8AF2-4F1F-BB5F-A76DECB60648}"/>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Tree>
    <p:extLst>
      <p:ext uri="{BB962C8B-B14F-4D97-AF65-F5344CB8AC3E}">
        <p14:creationId xmlns:p14="http://schemas.microsoft.com/office/powerpoint/2010/main" val="31349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Curiosity &amp; the Human Spirit</a:t>
            </a:r>
          </a:p>
        </p:txBody>
      </p:sp>
      <p:sp>
        <p:nvSpPr>
          <p:cNvPr id="5" name="Content Placeholder 4"/>
          <p:cNvSpPr>
            <a:spLocks noGrp="1"/>
          </p:cNvSpPr>
          <p:nvPr>
            <p:ph idx="1"/>
          </p:nvPr>
        </p:nvSpPr>
        <p:spPr>
          <a:xfrm>
            <a:off x="242887" y="1600201"/>
            <a:ext cx="8674101" cy="4244340"/>
          </a:xfrm>
        </p:spPr>
        <p:txBody>
          <a:bodyPr/>
          <a:lstStyle/>
          <a:p>
            <a:r>
              <a:rPr lang="en-US" dirty="0"/>
              <a:t>Curiosity and the drive for exploration, all supported by going into the next frontier.  As Gene Roddenberry has made us all very aware of, Space is the [next] frontier.</a:t>
            </a:r>
          </a:p>
          <a:p>
            <a:r>
              <a:rPr lang="en-US" dirty="0"/>
              <a:t>It is also argued that there is a moral imperative to experience ‘fresh canvas’ that a new planet could provide.</a:t>
            </a:r>
            <a:r>
              <a:rPr lang="en-US" baseline="30000" dirty="0"/>
              <a:t>1</a:t>
            </a:r>
          </a:p>
          <a:p>
            <a:r>
              <a:rPr lang="en-US" dirty="0"/>
              <a:t>Similarly, becoming interplanetary has the potential to greatly alter the intellectual potential, diversity, and culture of the human race.</a:t>
            </a:r>
            <a:r>
              <a:rPr lang="en-US" baseline="30000" dirty="0"/>
              <a:t>2</a:t>
            </a:r>
          </a:p>
          <a:p>
            <a:r>
              <a:rPr lang="en-US" dirty="0"/>
              <a:t>These ‘aspirational’ motivations drive a lot of Space enthusiasts and professionals.</a:t>
            </a:r>
          </a:p>
          <a:p>
            <a:endParaRPr lang="en-US" baseline="30000" dirty="0"/>
          </a:p>
        </p:txBody>
      </p:sp>
      <p:sp>
        <p:nvSpPr>
          <p:cNvPr id="6" name="Slide Number Placeholder 5"/>
          <p:cNvSpPr>
            <a:spLocks noGrp="1"/>
          </p:cNvSpPr>
          <p:nvPr>
            <p:ph type="sldNum" sz="quarter" idx="12"/>
          </p:nvPr>
        </p:nvSpPr>
        <p:spPr/>
        <p:txBody>
          <a:bodyPr/>
          <a:lstStyle/>
          <a:p>
            <a:fld id="{D2F354E8-0F6D-4B09-AC66-0F55327FDF83}" type="slidenum">
              <a:rPr lang="en-US" smtClean="0"/>
              <a:pPr/>
              <a:t>4</a:t>
            </a:fld>
            <a:endParaRPr lang="en-US" dirty="0"/>
          </a:p>
        </p:txBody>
      </p:sp>
      <p:sp>
        <p:nvSpPr>
          <p:cNvPr id="7" name="Title 3">
            <a:extLst>
              <a:ext uri="{FF2B5EF4-FFF2-40B4-BE49-F238E27FC236}">
                <a16:creationId xmlns:a16="http://schemas.microsoft.com/office/drawing/2014/main" id="{BC31F94B-813A-401F-A7D3-B62A99ABBF5D}"/>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
        <p:nvSpPr>
          <p:cNvPr id="2" name="Rectangle 1">
            <a:extLst>
              <a:ext uri="{FF2B5EF4-FFF2-40B4-BE49-F238E27FC236}">
                <a16:creationId xmlns:a16="http://schemas.microsoft.com/office/drawing/2014/main" id="{B4F9B4A9-F692-42D4-9BF8-1AFFB6A650D9}"/>
              </a:ext>
            </a:extLst>
          </p:cNvPr>
          <p:cNvSpPr/>
          <p:nvPr/>
        </p:nvSpPr>
        <p:spPr>
          <a:xfrm>
            <a:off x="2613976" y="5953783"/>
            <a:ext cx="5608003" cy="584775"/>
          </a:xfrm>
          <a:prstGeom prst="rect">
            <a:avLst/>
          </a:prstGeom>
        </p:spPr>
        <p:txBody>
          <a:bodyPr wrap="square">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1.Dr. E. R. Klein, “Space Exploration: Humanity’s Single Most Important Moral Imperative” Philosophy Now, Aug 2007, accessed Sept 10 2017, </a:t>
            </a:r>
            <a:r>
              <a:rPr lang="en-US" sz="1200" baseline="30000" dirty="0">
                <a:latin typeface="Calibri" panose="020F0502020204030204" pitchFamily="34" charset="0"/>
                <a:ea typeface="Calibri" panose="020F0502020204030204" pitchFamily="34" charset="0"/>
                <a:cs typeface="Times New Roman" panose="02020603050405020304" pitchFamily="18" charset="0"/>
                <a:hlinkClick r:id="rId3"/>
              </a:rPr>
              <a:t>https://philosophynow.org/issues/61/Space_Exploration_Humanitys_Single_Most_Important_Moral_Imperative</a:t>
            </a:r>
            <a:endParaRPr lang="en-US" sz="1200" baseline="30000" dirty="0">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a:latin typeface="Calibri" panose="020F0502020204030204" pitchFamily="34" charset="0"/>
                <a:ea typeface="Calibri" panose="020F0502020204030204" pitchFamily="34" charset="0"/>
                <a:cs typeface="Times New Roman" panose="02020603050405020304" pitchFamily="18" charset="0"/>
              </a:rPr>
              <a:t>2.L.A. Crawford, “</a:t>
            </a:r>
            <a:r>
              <a:rPr lang="en-US" sz="1200" baseline="30000" dirty="0" err="1">
                <a:latin typeface="Calibri" panose="020F0502020204030204" pitchFamily="34" charset="0"/>
                <a:ea typeface="Calibri" panose="020F0502020204030204" pitchFamily="34" charset="0"/>
                <a:cs typeface="Times New Roman" panose="02020603050405020304" pitchFamily="18" charset="0"/>
              </a:rPr>
              <a:t>Stapeldon’s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 Interplanetary Man: A Commonwealth of Worlds and the Ultimate Purpose of Space Colonization”, JBIS, Val. 65, pp 13-19, 2012.</a:t>
            </a:r>
          </a:p>
        </p:txBody>
      </p:sp>
    </p:spTree>
    <p:extLst>
      <p:ext uri="{BB962C8B-B14F-4D97-AF65-F5344CB8AC3E}">
        <p14:creationId xmlns:p14="http://schemas.microsoft.com/office/powerpoint/2010/main" val="393539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the Universe</a:t>
            </a:r>
          </a:p>
        </p:txBody>
      </p:sp>
      <p:sp>
        <p:nvSpPr>
          <p:cNvPr id="5" name="Content Placeholder 4"/>
          <p:cNvSpPr>
            <a:spLocks noGrp="1"/>
          </p:cNvSpPr>
          <p:nvPr>
            <p:ph idx="1"/>
          </p:nvPr>
        </p:nvSpPr>
        <p:spPr>
          <a:xfrm>
            <a:off x="242887" y="1600200"/>
            <a:ext cx="5304473" cy="4654391"/>
          </a:xfrm>
        </p:spPr>
        <p:txBody>
          <a:bodyPr/>
          <a:lstStyle/>
          <a:p>
            <a:r>
              <a:rPr lang="en-US" dirty="0"/>
              <a:t>We can observe a lot remotely, but there are undeniable benefits from going in person.</a:t>
            </a:r>
          </a:p>
          <a:p>
            <a:r>
              <a:rPr lang="en-US" dirty="0"/>
              <a:t>Future value of scientific research is very difficult to quantify and estimate.</a:t>
            </a:r>
          </a:p>
        </p:txBody>
      </p:sp>
      <p:sp>
        <p:nvSpPr>
          <p:cNvPr id="6" name="Slide Number Placeholder 5"/>
          <p:cNvSpPr>
            <a:spLocks noGrp="1"/>
          </p:cNvSpPr>
          <p:nvPr>
            <p:ph type="sldNum" sz="quarter" idx="12"/>
          </p:nvPr>
        </p:nvSpPr>
        <p:spPr/>
        <p:txBody>
          <a:bodyPr/>
          <a:lstStyle/>
          <a:p>
            <a:fld id="{D2F354E8-0F6D-4B09-AC66-0F55327FDF83}" type="slidenum">
              <a:rPr lang="en-US" smtClean="0"/>
              <a:pPr/>
              <a:t>5</a:t>
            </a:fld>
            <a:endParaRPr lang="en-US" dirty="0"/>
          </a:p>
        </p:txBody>
      </p:sp>
      <p:sp>
        <p:nvSpPr>
          <p:cNvPr id="7" name="Title 3">
            <a:extLst>
              <a:ext uri="{FF2B5EF4-FFF2-40B4-BE49-F238E27FC236}">
                <a16:creationId xmlns:a16="http://schemas.microsoft.com/office/drawing/2014/main" id="{C9543AA8-DE75-48F2-8F05-DD592C72B881}"/>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pic>
        <p:nvPicPr>
          <p:cNvPr id="2050" name="Picture 2" descr="File:Curiosity Self-Portrait at 'Big Sky' Drilling Site.jpg">
            <a:extLst>
              <a:ext uri="{FF2B5EF4-FFF2-40B4-BE49-F238E27FC236}">
                <a16:creationId xmlns:a16="http://schemas.microsoft.com/office/drawing/2014/main" id="{0AA2F355-F3B8-47DE-BDC6-6D0C11411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60" y="1706880"/>
            <a:ext cx="3302595" cy="4547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70BBAA-6207-4FC0-AF24-B3C72376E49E}"/>
              </a:ext>
            </a:extLst>
          </p:cNvPr>
          <p:cNvSpPr txBox="1"/>
          <p:nvPr/>
        </p:nvSpPr>
        <p:spPr>
          <a:xfrm>
            <a:off x="8171271" y="6244113"/>
            <a:ext cx="745717" cy="184666"/>
          </a:xfrm>
          <a:prstGeom prst="rect">
            <a:avLst/>
          </a:prstGeom>
          <a:noFill/>
        </p:spPr>
        <p:txBody>
          <a:bodyPr wrap="none" rtlCol="0">
            <a:spAutoFit/>
          </a:bodyPr>
          <a:lstStyle/>
          <a:p>
            <a:r>
              <a:rPr lang="en-US" sz="600" dirty="0">
                <a:latin typeface="Arial" pitchFamily="34" charset="0"/>
                <a:cs typeface="Arial" pitchFamily="34" charset="0"/>
              </a:rPr>
              <a:t>Courtesy: NASA</a:t>
            </a:r>
          </a:p>
        </p:txBody>
      </p:sp>
    </p:spTree>
    <p:extLst>
      <p:ext uri="{BB962C8B-B14F-4D97-AF65-F5344CB8AC3E}">
        <p14:creationId xmlns:p14="http://schemas.microsoft.com/office/powerpoint/2010/main" val="167137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Humanity’s Backup Plan</a:t>
            </a:r>
          </a:p>
        </p:txBody>
      </p:sp>
      <p:sp>
        <p:nvSpPr>
          <p:cNvPr id="5" name="Content Placeholder 4"/>
          <p:cNvSpPr>
            <a:spLocks noGrp="1"/>
          </p:cNvSpPr>
          <p:nvPr>
            <p:ph idx="1"/>
          </p:nvPr>
        </p:nvSpPr>
        <p:spPr/>
        <p:txBody>
          <a:bodyPr/>
          <a:lstStyle/>
          <a:p>
            <a:r>
              <a:rPr lang="en-US" dirty="0"/>
              <a:t>A contemporary favorite, spearheaded most notably by Elon Musk</a:t>
            </a:r>
            <a:r>
              <a:rPr lang="en-US" baseline="30000" dirty="0"/>
              <a:t>1</a:t>
            </a:r>
            <a:r>
              <a:rPr lang="en-US" dirty="0"/>
              <a:t> and Stephen Hawking,</a:t>
            </a:r>
            <a:r>
              <a:rPr lang="en-US" baseline="30000" dirty="0"/>
              <a:t>2 </a:t>
            </a:r>
            <a:r>
              <a:rPr lang="en-US" dirty="0"/>
              <a:t>is that planetary colonization is essential to the survival of the species in the face of planetary extinction events.</a:t>
            </a:r>
          </a:p>
          <a:p>
            <a:r>
              <a:rPr lang="en-US" dirty="0"/>
              <a:t>Some argue that it is unethical </a:t>
            </a:r>
            <a:r>
              <a:rPr lang="en-US" i="1" dirty="0"/>
              <a:t>not</a:t>
            </a:r>
            <a:r>
              <a:rPr lang="en-US" dirty="0"/>
              <a:t> to colonize another planet, from the perspective of the (currently perceived) uniqueness of intelligence.</a:t>
            </a:r>
          </a:p>
        </p:txBody>
      </p:sp>
      <p:sp>
        <p:nvSpPr>
          <p:cNvPr id="6" name="Slide Number Placeholder 5"/>
          <p:cNvSpPr>
            <a:spLocks noGrp="1"/>
          </p:cNvSpPr>
          <p:nvPr>
            <p:ph type="sldNum" sz="quarter" idx="12"/>
          </p:nvPr>
        </p:nvSpPr>
        <p:spPr/>
        <p:txBody>
          <a:bodyPr/>
          <a:lstStyle/>
          <a:p>
            <a:fld id="{D2F354E8-0F6D-4B09-AC66-0F55327FDF83}" type="slidenum">
              <a:rPr lang="en-US" smtClean="0"/>
              <a:pPr/>
              <a:t>6</a:t>
            </a:fld>
            <a:endParaRPr lang="en-US" dirty="0"/>
          </a:p>
        </p:txBody>
      </p:sp>
      <p:sp>
        <p:nvSpPr>
          <p:cNvPr id="7" name="Title 3">
            <a:extLst>
              <a:ext uri="{FF2B5EF4-FFF2-40B4-BE49-F238E27FC236}">
                <a16:creationId xmlns:a16="http://schemas.microsoft.com/office/drawing/2014/main" id="{C9543AA8-DE75-48F2-8F05-DD592C72B881}"/>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
        <p:nvSpPr>
          <p:cNvPr id="8" name="Rectangle 7">
            <a:extLst>
              <a:ext uri="{FF2B5EF4-FFF2-40B4-BE49-F238E27FC236}">
                <a16:creationId xmlns:a16="http://schemas.microsoft.com/office/drawing/2014/main" id="{23204536-3AB8-4669-BFD5-82E0390D4CAD}"/>
              </a:ext>
            </a:extLst>
          </p:cNvPr>
          <p:cNvSpPr/>
          <p:nvPr/>
        </p:nvSpPr>
        <p:spPr>
          <a:xfrm>
            <a:off x="1998134" y="5552023"/>
            <a:ext cx="7022462" cy="584775"/>
          </a:xfrm>
          <a:prstGeom prst="rect">
            <a:avLst/>
          </a:prstGeom>
        </p:spPr>
        <p:txBody>
          <a:bodyPr wrap="square">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1. Tim Urban, “How (and why) SpaceX will colonize Mars Part Two: Musk’s Mission”, Wait But Why, Accessed August 10th 2014, https://waitbutwhy.com/2015/08/how-and-why-spacex-will-colonize-mars.html/2</a:t>
            </a:r>
          </a:p>
          <a:p>
            <a:r>
              <a:rPr lang="en-US" sz="1200" baseline="30000" dirty="0">
                <a:latin typeface="Calibri" panose="020F0502020204030204" pitchFamily="34" charset="0"/>
                <a:ea typeface="Calibri" panose="020F0502020204030204" pitchFamily="34" charset="0"/>
                <a:cs typeface="Times New Roman" panose="02020603050405020304" pitchFamily="18" charset="0"/>
              </a:rPr>
              <a:t>2. Roger </a:t>
            </a:r>
            <a:r>
              <a:rPr lang="en-US" sz="1200" baseline="30000" dirty="0" err="1">
                <a:latin typeface="Calibri" panose="020F0502020204030204" pitchFamily="34" charset="0"/>
                <a:ea typeface="Calibri" panose="020F0502020204030204" pitchFamily="34" charset="0"/>
                <a:cs typeface="Times New Roman" panose="02020603050405020304" pitchFamily="18" charset="0"/>
              </a:rPr>
              <a:t>Highfield</a:t>
            </a:r>
            <a:r>
              <a:rPr lang="en-US" sz="1200" baseline="30000" dirty="0">
                <a:latin typeface="Calibri" panose="020F0502020204030204" pitchFamily="34" charset="0"/>
                <a:ea typeface="Calibri" panose="020F0502020204030204" pitchFamily="34" charset="0"/>
                <a:cs typeface="Times New Roman" panose="02020603050405020304" pitchFamily="18" charset="0"/>
              </a:rPr>
              <a:t>, “Colonies in space may be only hope, says Hawking” The Telegraph, accessed Sept 10, 2017, </a:t>
            </a:r>
            <a:r>
              <a:rPr lang="en-US" sz="1200" baseline="30000" dirty="0">
                <a:latin typeface="Calibri" panose="020F0502020204030204" pitchFamily="34" charset="0"/>
                <a:ea typeface="Calibri" panose="020F0502020204030204" pitchFamily="34" charset="0"/>
                <a:cs typeface="Times New Roman" panose="02020603050405020304" pitchFamily="18" charset="0"/>
                <a:hlinkClick r:id="rId3"/>
              </a:rPr>
              <a:t>http://www.telegraph.co.uk/news/uknews/1359562/Colonies-in-space-may-be-only-hope-says-Hawking.html</a:t>
            </a:r>
            <a:r>
              <a:rPr lang="en-US" sz="1200" baseline="300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8722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Humanity’s Backup Plan</a:t>
            </a:r>
          </a:p>
        </p:txBody>
      </p:sp>
      <p:sp>
        <p:nvSpPr>
          <p:cNvPr id="5" name="Content Placeholder 4"/>
          <p:cNvSpPr>
            <a:spLocks noGrp="1"/>
          </p:cNvSpPr>
          <p:nvPr>
            <p:ph idx="1"/>
          </p:nvPr>
        </p:nvSpPr>
        <p:spPr/>
        <p:txBody>
          <a:bodyPr/>
          <a:lstStyle/>
          <a:p>
            <a:r>
              <a:rPr lang="en-US" dirty="0"/>
              <a:t>Technology Windows</a:t>
            </a:r>
            <a:r>
              <a:rPr lang="en-US" baseline="30000" dirty="0"/>
              <a:t>1</a:t>
            </a:r>
            <a:r>
              <a:rPr lang="en-US" dirty="0"/>
              <a:t> create a ‘short’-term imperative to colonize to a self-sufficient level, before we lose the capability.</a:t>
            </a:r>
          </a:p>
        </p:txBody>
      </p:sp>
      <p:sp>
        <p:nvSpPr>
          <p:cNvPr id="6" name="Slide Number Placeholder 5"/>
          <p:cNvSpPr>
            <a:spLocks noGrp="1"/>
          </p:cNvSpPr>
          <p:nvPr>
            <p:ph type="sldNum" sz="quarter" idx="12"/>
          </p:nvPr>
        </p:nvSpPr>
        <p:spPr/>
        <p:txBody>
          <a:bodyPr/>
          <a:lstStyle/>
          <a:p>
            <a:fld id="{D2F354E8-0F6D-4B09-AC66-0F55327FDF83}" type="slidenum">
              <a:rPr lang="en-US" smtClean="0"/>
              <a:pPr/>
              <a:t>7</a:t>
            </a:fld>
            <a:endParaRPr lang="en-US" dirty="0"/>
          </a:p>
        </p:txBody>
      </p:sp>
      <p:sp>
        <p:nvSpPr>
          <p:cNvPr id="7" name="Title 3">
            <a:extLst>
              <a:ext uri="{FF2B5EF4-FFF2-40B4-BE49-F238E27FC236}">
                <a16:creationId xmlns:a16="http://schemas.microsoft.com/office/drawing/2014/main" id="{C9543AA8-DE75-48F2-8F05-DD592C72B881}"/>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
        <p:nvSpPr>
          <p:cNvPr id="8" name="Rectangle 7">
            <a:extLst>
              <a:ext uri="{FF2B5EF4-FFF2-40B4-BE49-F238E27FC236}">
                <a16:creationId xmlns:a16="http://schemas.microsoft.com/office/drawing/2014/main" id="{23204536-3AB8-4669-BFD5-82E0390D4CAD}"/>
              </a:ext>
            </a:extLst>
          </p:cNvPr>
          <p:cNvSpPr/>
          <p:nvPr/>
        </p:nvSpPr>
        <p:spPr>
          <a:xfrm>
            <a:off x="242887" y="5991086"/>
            <a:ext cx="3424923" cy="338554"/>
          </a:xfrm>
          <a:prstGeom prst="rect">
            <a:avLst/>
          </a:prstGeom>
        </p:spPr>
        <p:txBody>
          <a:bodyPr wrap="square">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1.  Chris Heath, “How Elon Musk Plans on Reinventing the World (and Mars)”, GQ, December 12th 2015.</a:t>
            </a:r>
          </a:p>
        </p:txBody>
      </p:sp>
      <p:cxnSp>
        <p:nvCxnSpPr>
          <p:cNvPr id="10" name="Straight Connector 9">
            <a:extLst>
              <a:ext uri="{FF2B5EF4-FFF2-40B4-BE49-F238E27FC236}">
                <a16:creationId xmlns:a16="http://schemas.microsoft.com/office/drawing/2014/main" id="{86A4409A-07E2-42B7-94BB-02C04EC27513}"/>
              </a:ext>
            </a:extLst>
          </p:cNvPr>
          <p:cNvCxnSpPr/>
          <p:nvPr/>
        </p:nvCxnSpPr>
        <p:spPr>
          <a:xfrm>
            <a:off x="3667810" y="2484822"/>
            <a:ext cx="0" cy="2864271"/>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B250FC6-DB4E-4C7D-A411-45E895B473F4}"/>
              </a:ext>
            </a:extLst>
          </p:cNvPr>
          <p:cNvCxnSpPr/>
          <p:nvPr/>
        </p:nvCxnSpPr>
        <p:spPr>
          <a:xfrm flipV="1">
            <a:off x="3667810" y="5314893"/>
            <a:ext cx="4678581" cy="34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E2F3423-F486-4021-811C-D53D643A5CBE}"/>
              </a:ext>
            </a:extLst>
          </p:cNvPr>
          <p:cNvCxnSpPr/>
          <p:nvPr/>
        </p:nvCxnSpPr>
        <p:spPr>
          <a:xfrm flipV="1">
            <a:off x="4127496" y="4169184"/>
            <a:ext cx="786574" cy="41040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99FCD341-3958-440D-8AD6-7D7D4442A002}"/>
              </a:ext>
            </a:extLst>
          </p:cNvPr>
          <p:cNvCxnSpPr/>
          <p:nvPr/>
        </p:nvCxnSpPr>
        <p:spPr>
          <a:xfrm>
            <a:off x="4903854" y="4169184"/>
            <a:ext cx="204305" cy="162451"/>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3097BD2E-0F61-48F3-B307-53263D407CDF}"/>
              </a:ext>
            </a:extLst>
          </p:cNvPr>
          <p:cNvCxnSpPr/>
          <p:nvPr/>
        </p:nvCxnSpPr>
        <p:spPr>
          <a:xfrm flipV="1">
            <a:off x="5108159" y="3912682"/>
            <a:ext cx="878511" cy="41895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5BEE5D72-D9DD-4FD4-BFE6-5306408296FC}"/>
              </a:ext>
            </a:extLst>
          </p:cNvPr>
          <p:cNvCxnSpPr/>
          <p:nvPr/>
        </p:nvCxnSpPr>
        <p:spPr>
          <a:xfrm>
            <a:off x="5986670" y="3912682"/>
            <a:ext cx="234951" cy="205201"/>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BF990E71-DE7E-407B-8149-44DA0ED22AC6}"/>
              </a:ext>
            </a:extLst>
          </p:cNvPr>
          <p:cNvCxnSpPr/>
          <p:nvPr/>
        </p:nvCxnSpPr>
        <p:spPr>
          <a:xfrm flipV="1">
            <a:off x="6221621" y="3587780"/>
            <a:ext cx="1052170" cy="530104"/>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863B3654-71DB-4235-9ED4-0D42D08F0792}"/>
              </a:ext>
            </a:extLst>
          </p:cNvPr>
          <p:cNvCxnSpPr/>
          <p:nvPr/>
        </p:nvCxnSpPr>
        <p:spPr>
          <a:xfrm>
            <a:off x="7273791" y="3587780"/>
            <a:ext cx="234951" cy="196651"/>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3511D1C1-D122-4E83-B006-49C184DB586D}"/>
              </a:ext>
            </a:extLst>
          </p:cNvPr>
          <p:cNvCxnSpPr/>
          <p:nvPr/>
        </p:nvCxnSpPr>
        <p:spPr>
          <a:xfrm flipV="1">
            <a:off x="7508741" y="3301353"/>
            <a:ext cx="929587" cy="47880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71043CB1-184F-4259-97D2-1E34E9842268}"/>
              </a:ext>
            </a:extLst>
          </p:cNvPr>
          <p:cNvCxnSpPr>
            <a:cxnSpLocks/>
          </p:cNvCxnSpPr>
          <p:nvPr/>
        </p:nvCxnSpPr>
        <p:spPr>
          <a:xfrm flipV="1">
            <a:off x="3999521" y="3325558"/>
            <a:ext cx="4585756" cy="1206759"/>
          </a:xfrm>
          <a:prstGeom prst="line">
            <a:avLst/>
          </a:prstGeom>
          <a:ln w="3175"/>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1B695B95-A98D-49D5-91A8-B2DE07CCFBA0}"/>
              </a:ext>
            </a:extLst>
          </p:cNvPr>
          <p:cNvCxnSpPr>
            <a:cxnSpLocks/>
          </p:cNvCxnSpPr>
          <p:nvPr/>
        </p:nvCxnSpPr>
        <p:spPr>
          <a:xfrm flipV="1">
            <a:off x="3667810" y="3602667"/>
            <a:ext cx="4851351" cy="11550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A8FCD2-0497-46A5-B31B-7C2F578D5191}"/>
              </a:ext>
            </a:extLst>
          </p:cNvPr>
          <p:cNvSpPr txBox="1"/>
          <p:nvPr/>
        </p:nvSpPr>
        <p:spPr>
          <a:xfrm>
            <a:off x="5460310" y="5397032"/>
            <a:ext cx="522455" cy="248647"/>
          </a:xfrm>
          <a:prstGeom prst="rect">
            <a:avLst/>
          </a:prstGeom>
          <a:noFill/>
        </p:spPr>
        <p:txBody>
          <a:bodyPr wrap="none" rtlCol="0">
            <a:spAutoFit/>
          </a:bodyPr>
          <a:lstStyle/>
          <a:p>
            <a:r>
              <a:rPr lang="en-US" dirty="0"/>
              <a:t>Time</a:t>
            </a:r>
          </a:p>
        </p:txBody>
      </p:sp>
      <p:sp>
        <p:nvSpPr>
          <p:cNvPr id="22" name="TextBox 21">
            <a:extLst>
              <a:ext uri="{FF2B5EF4-FFF2-40B4-BE49-F238E27FC236}">
                <a16:creationId xmlns:a16="http://schemas.microsoft.com/office/drawing/2014/main" id="{407AA775-12F1-43EF-9AE5-9AEC60DF805E}"/>
              </a:ext>
            </a:extLst>
          </p:cNvPr>
          <p:cNvSpPr txBox="1"/>
          <p:nvPr/>
        </p:nvSpPr>
        <p:spPr>
          <a:xfrm rot="16200000">
            <a:off x="2657856" y="4380257"/>
            <a:ext cx="1497275" cy="297072"/>
          </a:xfrm>
          <a:prstGeom prst="rect">
            <a:avLst/>
          </a:prstGeom>
          <a:noFill/>
        </p:spPr>
        <p:txBody>
          <a:bodyPr wrap="none" rtlCol="0">
            <a:spAutoFit/>
          </a:bodyPr>
          <a:lstStyle/>
          <a:p>
            <a:r>
              <a:rPr lang="en-US" dirty="0"/>
              <a:t>Technology Capability</a:t>
            </a:r>
          </a:p>
        </p:txBody>
      </p:sp>
      <p:cxnSp>
        <p:nvCxnSpPr>
          <p:cNvPr id="23" name="Straight Connector 22">
            <a:extLst>
              <a:ext uri="{FF2B5EF4-FFF2-40B4-BE49-F238E27FC236}">
                <a16:creationId xmlns:a16="http://schemas.microsoft.com/office/drawing/2014/main" id="{1CC8F6AF-8D41-4490-9430-0AD946257346}"/>
              </a:ext>
            </a:extLst>
          </p:cNvPr>
          <p:cNvCxnSpPr/>
          <p:nvPr/>
        </p:nvCxnSpPr>
        <p:spPr>
          <a:xfrm>
            <a:off x="4127496" y="5846719"/>
            <a:ext cx="265596"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85BF022F-92D5-4FF8-96BB-AD947C053379}"/>
              </a:ext>
            </a:extLst>
          </p:cNvPr>
          <p:cNvCxnSpPr/>
          <p:nvPr/>
        </p:nvCxnSpPr>
        <p:spPr>
          <a:xfrm>
            <a:off x="4127496" y="6034821"/>
            <a:ext cx="265596"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5C557A37-0759-49F3-9A7F-FA743DF365EC}"/>
              </a:ext>
            </a:extLst>
          </p:cNvPr>
          <p:cNvCxnSpPr/>
          <p:nvPr/>
        </p:nvCxnSpPr>
        <p:spPr>
          <a:xfrm>
            <a:off x="4127496" y="6214372"/>
            <a:ext cx="26559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BDD71A-8D04-4A91-9FE0-9D2EE6EFAD00}"/>
              </a:ext>
            </a:extLst>
          </p:cNvPr>
          <p:cNvSpPr txBox="1"/>
          <p:nvPr/>
        </p:nvSpPr>
        <p:spPr>
          <a:xfrm>
            <a:off x="4400808" y="5716051"/>
            <a:ext cx="990498" cy="186485"/>
          </a:xfrm>
          <a:prstGeom prst="rect">
            <a:avLst/>
          </a:prstGeom>
          <a:noFill/>
        </p:spPr>
        <p:txBody>
          <a:bodyPr wrap="none" rtlCol="0">
            <a:spAutoFit/>
          </a:bodyPr>
          <a:lstStyle/>
          <a:p>
            <a:r>
              <a:rPr lang="en-US" sz="1200" dirty="0"/>
              <a:t>Actual Capability</a:t>
            </a:r>
          </a:p>
        </p:txBody>
      </p:sp>
      <p:sp>
        <p:nvSpPr>
          <p:cNvPr id="27" name="TextBox 26">
            <a:extLst>
              <a:ext uri="{FF2B5EF4-FFF2-40B4-BE49-F238E27FC236}">
                <a16:creationId xmlns:a16="http://schemas.microsoft.com/office/drawing/2014/main" id="{03A4A188-278B-4AAA-9666-E667FCD085F1}"/>
              </a:ext>
            </a:extLst>
          </p:cNvPr>
          <p:cNvSpPr txBox="1"/>
          <p:nvPr/>
        </p:nvSpPr>
        <p:spPr>
          <a:xfrm>
            <a:off x="4400807" y="5902536"/>
            <a:ext cx="1280504" cy="186485"/>
          </a:xfrm>
          <a:prstGeom prst="rect">
            <a:avLst/>
          </a:prstGeom>
          <a:noFill/>
        </p:spPr>
        <p:txBody>
          <a:bodyPr wrap="none" rtlCol="0">
            <a:spAutoFit/>
          </a:bodyPr>
          <a:lstStyle/>
          <a:p>
            <a:r>
              <a:rPr lang="en-US" sz="1200" dirty="0"/>
              <a:t>General Upward Trend</a:t>
            </a:r>
          </a:p>
        </p:txBody>
      </p:sp>
      <p:sp>
        <p:nvSpPr>
          <p:cNvPr id="28" name="TextBox 27">
            <a:extLst>
              <a:ext uri="{FF2B5EF4-FFF2-40B4-BE49-F238E27FC236}">
                <a16:creationId xmlns:a16="http://schemas.microsoft.com/office/drawing/2014/main" id="{08C51614-6286-4F65-9437-2E45761DCE43}"/>
              </a:ext>
            </a:extLst>
          </p:cNvPr>
          <p:cNvSpPr txBox="1"/>
          <p:nvPr/>
        </p:nvSpPr>
        <p:spPr>
          <a:xfrm>
            <a:off x="4400806" y="6068106"/>
            <a:ext cx="1320733" cy="186485"/>
          </a:xfrm>
          <a:prstGeom prst="rect">
            <a:avLst/>
          </a:prstGeom>
          <a:noFill/>
        </p:spPr>
        <p:txBody>
          <a:bodyPr wrap="none" rtlCol="0">
            <a:spAutoFit/>
          </a:bodyPr>
          <a:lstStyle/>
          <a:p>
            <a:r>
              <a:rPr lang="en-US" sz="1200" dirty="0"/>
              <a:t>Space-fairing Capability</a:t>
            </a:r>
          </a:p>
        </p:txBody>
      </p:sp>
    </p:spTree>
    <p:extLst>
      <p:ext uri="{BB962C8B-B14F-4D97-AF65-F5344CB8AC3E}">
        <p14:creationId xmlns:p14="http://schemas.microsoft.com/office/powerpoint/2010/main" val="424466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ample of an ecological pyramid">
            <a:extLst>
              <a:ext uri="{FF2B5EF4-FFF2-40B4-BE49-F238E27FC236}">
                <a16:creationId xmlns:a16="http://schemas.microsoft.com/office/drawing/2014/main" id="{91C3897C-40FF-4270-8758-DAB6A5C56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818" y="1235075"/>
            <a:ext cx="47625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2888" y="112798"/>
            <a:ext cx="6775980" cy="1143000"/>
          </a:xfrm>
        </p:spPr>
        <p:txBody>
          <a:bodyPr/>
          <a:lstStyle/>
          <a:p>
            <a:r>
              <a:rPr lang="en-US" dirty="0"/>
              <a:t>Pillar of Growth in a Trophic System</a:t>
            </a:r>
          </a:p>
        </p:txBody>
      </p:sp>
      <p:sp>
        <p:nvSpPr>
          <p:cNvPr id="5" name="Content Placeholder 4"/>
          <p:cNvSpPr>
            <a:spLocks noGrp="1"/>
          </p:cNvSpPr>
          <p:nvPr>
            <p:ph idx="1"/>
          </p:nvPr>
        </p:nvSpPr>
        <p:spPr>
          <a:xfrm>
            <a:off x="242887" y="1600200"/>
            <a:ext cx="4771073" cy="4525963"/>
          </a:xfrm>
        </p:spPr>
        <p:txBody>
          <a:bodyPr/>
          <a:lstStyle/>
          <a:p>
            <a:r>
              <a:rPr lang="en-US" dirty="0"/>
              <a:t>We are a trophic society, fundamentally supported by natural resources</a:t>
            </a:r>
            <a:r>
              <a:rPr lang="en-US" baseline="30000" dirty="0"/>
              <a:t>1</a:t>
            </a:r>
            <a:r>
              <a:rPr lang="en-US" dirty="0"/>
              <a:t>. To increase the GDP of [a group] they must either find more natural resources, or find ways to more efficiently utilize the ones that they have. </a:t>
            </a:r>
          </a:p>
        </p:txBody>
      </p:sp>
      <p:sp>
        <p:nvSpPr>
          <p:cNvPr id="6" name="Slide Number Placeholder 5"/>
          <p:cNvSpPr>
            <a:spLocks noGrp="1"/>
          </p:cNvSpPr>
          <p:nvPr>
            <p:ph type="sldNum" sz="quarter" idx="12"/>
          </p:nvPr>
        </p:nvSpPr>
        <p:spPr/>
        <p:txBody>
          <a:bodyPr/>
          <a:lstStyle/>
          <a:p>
            <a:fld id="{D2F354E8-0F6D-4B09-AC66-0F55327FDF83}" type="slidenum">
              <a:rPr lang="en-US" smtClean="0"/>
              <a:pPr/>
              <a:t>8</a:t>
            </a:fld>
            <a:endParaRPr lang="en-US" dirty="0"/>
          </a:p>
        </p:txBody>
      </p:sp>
      <p:sp>
        <p:nvSpPr>
          <p:cNvPr id="7" name="Title 3">
            <a:extLst>
              <a:ext uri="{FF2B5EF4-FFF2-40B4-BE49-F238E27FC236}">
                <a16:creationId xmlns:a16="http://schemas.microsoft.com/office/drawing/2014/main" id="{C9543AA8-DE75-48F2-8F05-DD592C72B881}"/>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
        <p:nvSpPr>
          <p:cNvPr id="3" name="Rectangle 2">
            <a:extLst>
              <a:ext uri="{FF2B5EF4-FFF2-40B4-BE49-F238E27FC236}">
                <a16:creationId xmlns:a16="http://schemas.microsoft.com/office/drawing/2014/main" id="{E696B237-D850-4F95-AF9D-620F13699FED}"/>
              </a:ext>
            </a:extLst>
          </p:cNvPr>
          <p:cNvSpPr/>
          <p:nvPr/>
        </p:nvSpPr>
        <p:spPr>
          <a:xfrm>
            <a:off x="2819400" y="6182965"/>
            <a:ext cx="7117080" cy="200055"/>
          </a:xfrm>
          <a:prstGeom prst="rect">
            <a:avLst/>
          </a:prstGeom>
        </p:spPr>
        <p:txBody>
          <a:bodyPr wrap="square">
            <a:spAutoFit/>
          </a:bodyPr>
          <a:lstStyle/>
          <a:p>
            <a:r>
              <a:rPr lang="en-US" sz="700" dirty="0">
                <a:latin typeface="Calibri" panose="020F0502020204030204" pitchFamily="34" charset="0"/>
                <a:ea typeface="Calibri" panose="020F0502020204030204" pitchFamily="34" charset="0"/>
                <a:cs typeface="Times New Roman" panose="02020603050405020304" pitchFamily="18" charset="0"/>
              </a:rPr>
              <a:t> 1, CASSE, “Steady State Economy FAQs” (Center for the Advancement of the Steady State Economy), accessed October 23, 2014, http://steadystate.org/discover/faqs.</a:t>
            </a:r>
            <a:endParaRPr lang="en-US" sz="700" dirty="0"/>
          </a:p>
        </p:txBody>
      </p:sp>
      <p:sp>
        <p:nvSpPr>
          <p:cNvPr id="11" name="Rectangle 10">
            <a:extLst>
              <a:ext uri="{FF2B5EF4-FFF2-40B4-BE49-F238E27FC236}">
                <a16:creationId xmlns:a16="http://schemas.microsoft.com/office/drawing/2014/main" id="{B8104034-FFB2-464E-AAB8-FF5B5280D29B}"/>
              </a:ext>
            </a:extLst>
          </p:cNvPr>
          <p:cNvSpPr/>
          <p:nvPr/>
        </p:nvSpPr>
        <p:spPr>
          <a:xfrm>
            <a:off x="5105400" y="5632470"/>
            <a:ext cx="4572000" cy="184666"/>
          </a:xfrm>
          <a:prstGeom prst="rect">
            <a:avLst/>
          </a:prstGeom>
        </p:spPr>
        <p:txBody>
          <a:bodyPr>
            <a:spAutoFit/>
          </a:bodyPr>
          <a:lstStyle/>
          <a:p>
            <a:r>
              <a:rPr lang="en-US" sz="600" dirty="0"/>
              <a:t>Image: https://www.ck12.org/biology/trophic-level/lesson/Trophic-Levels-BIO/</a:t>
            </a:r>
          </a:p>
        </p:txBody>
      </p:sp>
    </p:spTree>
    <p:extLst>
      <p:ext uri="{BB962C8B-B14F-4D97-AF65-F5344CB8AC3E}">
        <p14:creationId xmlns:p14="http://schemas.microsoft.com/office/powerpoint/2010/main" val="241158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888" y="112798"/>
            <a:ext cx="6860646" cy="1143000"/>
          </a:xfrm>
        </p:spPr>
        <p:txBody>
          <a:bodyPr/>
          <a:lstStyle/>
          <a:p>
            <a:r>
              <a:rPr lang="en-US" dirty="0"/>
              <a:t>Natural Resources are Fundamental to Growth</a:t>
            </a:r>
          </a:p>
        </p:txBody>
      </p:sp>
      <p:sp>
        <p:nvSpPr>
          <p:cNvPr id="5" name="Content Placeholder 4"/>
          <p:cNvSpPr>
            <a:spLocks noGrp="1"/>
          </p:cNvSpPr>
          <p:nvPr>
            <p:ph idx="1"/>
          </p:nvPr>
        </p:nvSpPr>
        <p:spPr/>
        <p:txBody>
          <a:bodyPr/>
          <a:lstStyle/>
          <a:p>
            <a:r>
              <a:rPr lang="en-US" dirty="0"/>
              <a:t>If you take the group to be humanity as a whole, it becomes clear that one of the pillars of </a:t>
            </a:r>
            <a:r>
              <a:rPr lang="en-US" i="1" dirty="0"/>
              <a:t>continued</a:t>
            </a:r>
            <a:r>
              <a:rPr lang="en-US" dirty="0"/>
              <a:t> growth as a species is exploring the (closest) unknown regions of our universe and discovering and utilizing resources outside of our planet.</a:t>
            </a:r>
          </a:p>
          <a:p>
            <a:endParaRPr lang="en-US" dirty="0"/>
          </a:p>
          <a:p>
            <a:r>
              <a:rPr lang="en-US" dirty="0"/>
              <a:t>Kardashev Scale</a:t>
            </a:r>
          </a:p>
          <a:p>
            <a:pPr lvl="1"/>
            <a:r>
              <a:rPr lang="en-US" dirty="0"/>
              <a:t>(We are Type 0!)</a:t>
            </a:r>
          </a:p>
        </p:txBody>
      </p:sp>
      <p:sp>
        <p:nvSpPr>
          <p:cNvPr id="6" name="Slide Number Placeholder 5"/>
          <p:cNvSpPr>
            <a:spLocks noGrp="1"/>
          </p:cNvSpPr>
          <p:nvPr>
            <p:ph type="sldNum" sz="quarter" idx="12"/>
          </p:nvPr>
        </p:nvSpPr>
        <p:spPr/>
        <p:txBody>
          <a:bodyPr/>
          <a:lstStyle/>
          <a:p>
            <a:fld id="{D2F354E8-0F6D-4B09-AC66-0F55327FDF83}" type="slidenum">
              <a:rPr lang="en-US" smtClean="0"/>
              <a:pPr/>
              <a:t>9</a:t>
            </a:fld>
            <a:endParaRPr lang="en-US" dirty="0"/>
          </a:p>
        </p:txBody>
      </p:sp>
      <p:sp>
        <p:nvSpPr>
          <p:cNvPr id="7" name="Title 3">
            <a:extLst>
              <a:ext uri="{FF2B5EF4-FFF2-40B4-BE49-F238E27FC236}">
                <a16:creationId xmlns:a16="http://schemas.microsoft.com/office/drawing/2014/main" id="{C9543AA8-DE75-48F2-8F05-DD592C72B881}"/>
              </a:ext>
            </a:extLst>
          </p:cNvPr>
          <p:cNvSpPr txBox="1">
            <a:spLocks/>
          </p:cNvSpPr>
          <p:nvPr/>
        </p:nvSpPr>
        <p:spPr>
          <a:xfrm>
            <a:off x="6013341" y="145225"/>
            <a:ext cx="3007255" cy="1078145"/>
          </a:xfrm>
          <a:prstGeom prst="rect">
            <a:avLst/>
          </a:prstGeom>
        </p:spPr>
        <p:txBody>
          <a:bodyPr vert="horz" lIns="45720" tIns="45720" rIns="4572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r"/>
            <a:r>
              <a:rPr lang="en-US" dirty="0">
                <a:solidFill>
                  <a:schemeClr val="tx2"/>
                </a:solidFill>
              </a:rPr>
              <a:t>Reasons</a:t>
            </a:r>
          </a:p>
        </p:txBody>
      </p:sp>
      <p:sp>
        <p:nvSpPr>
          <p:cNvPr id="8" name="Rectangle 7">
            <a:extLst>
              <a:ext uri="{FF2B5EF4-FFF2-40B4-BE49-F238E27FC236}">
                <a16:creationId xmlns:a16="http://schemas.microsoft.com/office/drawing/2014/main" id="{1402FEB3-01EC-40D4-851F-39337EFF09C2}"/>
              </a:ext>
            </a:extLst>
          </p:cNvPr>
          <p:cNvSpPr/>
          <p:nvPr/>
        </p:nvSpPr>
        <p:spPr>
          <a:xfrm>
            <a:off x="7886700" y="6188095"/>
            <a:ext cx="815340" cy="194925"/>
          </a:xfrm>
          <a:prstGeom prst="rect">
            <a:avLst/>
          </a:prstGeom>
        </p:spPr>
        <p:txBody>
          <a:bodyPr wrap="square">
            <a:spAutoFit/>
          </a:bodyPr>
          <a:lstStyle/>
          <a:p>
            <a:r>
              <a:rPr lang="en-US" sz="1000" baseline="30000" dirty="0">
                <a:latin typeface="Calibri" panose="020F0502020204030204" pitchFamily="34" charset="0"/>
                <a:ea typeface="Calibri" panose="020F0502020204030204" pitchFamily="34" charset="0"/>
                <a:cs typeface="Times New Roman" panose="02020603050405020304" pitchFamily="18" charset="0"/>
              </a:rPr>
              <a:t>CC BY-SA 3.0, </a:t>
            </a:r>
            <a:r>
              <a:rPr lang="en-US" sz="1000" baseline="30000" dirty="0" err="1">
                <a:latin typeface="Calibri" panose="020F0502020204030204" pitchFamily="34" charset="0"/>
                <a:ea typeface="Calibri" panose="020F0502020204030204" pitchFamily="34" charset="0"/>
                <a:cs typeface="Times New Roman" panose="02020603050405020304" pitchFamily="18" charset="0"/>
              </a:rPr>
              <a:t>Indif</a:t>
            </a:r>
            <a:endParaRPr lang="en-US" sz="1000" baseline="30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F8356B2-76D6-49BD-AFC3-DE67D272BD96}"/>
              </a:ext>
            </a:extLst>
          </p:cNvPr>
          <p:cNvPicPr>
            <a:picLocks noChangeAspect="1"/>
          </p:cNvPicPr>
          <p:nvPr/>
        </p:nvPicPr>
        <p:blipFill>
          <a:blip r:embed="rId2"/>
          <a:stretch>
            <a:fillRect/>
          </a:stretch>
        </p:blipFill>
        <p:spPr>
          <a:xfrm>
            <a:off x="3783648" y="4074617"/>
            <a:ext cx="4813300" cy="1857633"/>
          </a:xfrm>
          <a:prstGeom prst="rect">
            <a:avLst/>
          </a:prstGeom>
        </p:spPr>
      </p:pic>
    </p:spTree>
    <p:extLst>
      <p:ext uri="{BB962C8B-B14F-4D97-AF65-F5344CB8AC3E}">
        <p14:creationId xmlns:p14="http://schemas.microsoft.com/office/powerpoint/2010/main" val="2504795426"/>
      </p:ext>
    </p:extLst>
  </p:cSld>
  <p:clrMapOvr>
    <a:masterClrMapping/>
  </p:clrMapOvr>
</p:sld>
</file>

<file path=ppt/theme/theme1.xml><?xml version="1.0" encoding="utf-8"?>
<a:theme xmlns:a="http://schemas.openxmlformats.org/drawingml/2006/main" name="PATsdm_9-26-12_template">
  <a:themeElements>
    <a:clrScheme name="SDM_approved_9-2012">
      <a:dk1>
        <a:sysClr val="windowText" lastClr="000000"/>
      </a:dk1>
      <a:lt1>
        <a:srgbClr val="A6A5A6"/>
      </a:lt1>
      <a:dk2>
        <a:srgbClr val="A01F1F"/>
      </a:dk2>
      <a:lt2>
        <a:srgbClr val="0070CC"/>
      </a:lt2>
      <a:accent1>
        <a:srgbClr val="B0BA25"/>
      </a:accent1>
      <a:accent2>
        <a:srgbClr val="F26722"/>
      </a:accent2>
      <a:accent3>
        <a:srgbClr val="008E86"/>
      </a:accent3>
      <a:accent4>
        <a:srgbClr val="6F57A5"/>
      </a:accent4>
      <a:accent5>
        <a:srgbClr val="4891CE"/>
      </a:accent5>
      <a:accent6>
        <a:srgbClr val="EBA900"/>
      </a:accent6>
      <a:hlink>
        <a:srgbClr val="00467F"/>
      </a:hlink>
      <a:folHlink>
        <a:srgbClr val="800080"/>
      </a:folHlink>
    </a:clrScheme>
    <a:fontScheme name="SDM-Font_9-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DM 11-2014 PPT Template.pptx" id="{1EE562A7-3754-4BCE-8199-166EE8F9AC3E}" vid="{E45846DD-4750-424C-B962-9850B2E06F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SDM 11-2014 PPT Template</Template>
  <TotalTime>9992</TotalTime>
  <Words>1182</Words>
  <Application>Microsoft Office PowerPoint</Application>
  <PresentationFormat>On-screen Show (4:3)</PresentationFormat>
  <Paragraphs>213</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 Neue</vt:lpstr>
      <vt:lpstr>Times New Roman</vt:lpstr>
      <vt:lpstr>PATsdm_9-26-12_template</vt:lpstr>
      <vt:lpstr>Creating Products, Services, and Infrastructure for a Space-Faring Economy</vt:lpstr>
      <vt:lpstr>Webinar Contents</vt:lpstr>
      <vt:lpstr>Reasons to Become Space-Fairing</vt:lpstr>
      <vt:lpstr>Curiosity &amp; the Human Spirit</vt:lpstr>
      <vt:lpstr>Understanding the Universe</vt:lpstr>
      <vt:lpstr>Humanity’s Backup Plan</vt:lpstr>
      <vt:lpstr>Humanity’s Backup Plan</vt:lpstr>
      <vt:lpstr>Pillar of Growth in a Trophic System</vt:lpstr>
      <vt:lpstr>Natural Resources are Fundamental to Growth</vt:lpstr>
      <vt:lpstr>Gaps in Infrastructure, Products and Services</vt:lpstr>
      <vt:lpstr>Gaps in Infrastructure, Products and Services</vt:lpstr>
      <vt:lpstr>Gaps in Infrastructure, Products and Services</vt:lpstr>
      <vt:lpstr>Gaps in Infrastructure, Products and Services</vt:lpstr>
      <vt:lpstr>Cubesats</vt:lpstr>
      <vt:lpstr>Cubesat Gaps: Micro-launch</vt:lpstr>
      <vt:lpstr>Cubesat Gaps: Micro-launch</vt:lpstr>
      <vt:lpstr>Cubesat Gaps: Communication</vt:lpstr>
      <vt:lpstr>Cubesat Gaps: Propulsion</vt:lpstr>
      <vt:lpstr>Cubesat Gaps: Data</vt:lpstr>
      <vt:lpstr>Cubesat Gaps: Other</vt:lpstr>
      <vt:lpstr>Tyranny of the Rocket Equation</vt:lpstr>
      <vt:lpstr>Skirting the Rocket Equation</vt:lpstr>
      <vt:lpstr>Avoiding the Rocket Equation</vt:lpstr>
      <vt:lpstr>ISRU Gaps: Micro-g Mining</vt:lpstr>
      <vt:lpstr>ISRU Gaps: Maps</vt:lpstr>
      <vt:lpstr>ISRU Gaps: Economic Tools</vt:lpstr>
      <vt:lpstr>Gaps in Infrastructure, Products and Services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Products, Services, and Infrastructure for a Space-Faring Economy</dc:title>
  <dc:creator>Eric Ward</dc:creator>
  <cp:lastModifiedBy>Eric Ward</cp:lastModifiedBy>
  <cp:revision>57</cp:revision>
  <dcterms:created xsi:type="dcterms:W3CDTF">2017-09-05T17:19:16Z</dcterms:created>
  <dcterms:modified xsi:type="dcterms:W3CDTF">2017-09-12T15:52:04Z</dcterms:modified>
</cp:coreProperties>
</file>